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4" r:id="rId4"/>
  </p:sldMasterIdLst>
  <p:notesMasterIdLst>
    <p:notesMasterId r:id="rId35"/>
  </p:notesMasterIdLst>
  <p:sldIdLst>
    <p:sldId id="333" r:id="rId5"/>
    <p:sldId id="836" r:id="rId6"/>
    <p:sldId id="426" r:id="rId7"/>
    <p:sldId id="449" r:id="rId8"/>
    <p:sldId id="640" r:id="rId9"/>
    <p:sldId id="656" r:id="rId10"/>
    <p:sldId id="689" r:id="rId11"/>
    <p:sldId id="658" r:id="rId12"/>
    <p:sldId id="657" r:id="rId13"/>
    <p:sldId id="661" r:id="rId14"/>
    <p:sldId id="663" r:id="rId15"/>
    <p:sldId id="827" r:id="rId16"/>
    <p:sldId id="832" r:id="rId17"/>
    <p:sldId id="830" r:id="rId18"/>
    <p:sldId id="833" r:id="rId19"/>
    <p:sldId id="670" r:id="rId20"/>
    <p:sldId id="667" r:id="rId21"/>
    <p:sldId id="690" r:id="rId22"/>
    <p:sldId id="668" r:id="rId23"/>
    <p:sldId id="672" r:id="rId24"/>
    <p:sldId id="694" r:id="rId25"/>
    <p:sldId id="673" r:id="rId26"/>
    <p:sldId id="686" r:id="rId27"/>
    <p:sldId id="674" r:id="rId28"/>
    <p:sldId id="834" r:id="rId29"/>
    <p:sldId id="805" r:id="rId30"/>
    <p:sldId id="806" r:id="rId31"/>
    <p:sldId id="444" r:id="rId32"/>
    <p:sldId id="447" r:id="rId33"/>
    <p:sldId id="439" r:id="rId34"/>
  </p:sldIdLst>
  <p:sldSz cx="9144000" cy="5143500" type="screen16x9"/>
  <p:notesSz cx="6858000" cy="9144000"/>
  <p:embeddedFontLst>
    <p:embeddedFont>
      <p:font typeface="Poppins" panose="00000500000000000000" pitchFamily="2" charset="0"/>
      <p:regular r:id="rId36"/>
      <p:bold r:id="rId37"/>
      <p:italic r:id="rId38"/>
      <p:boldItalic r:id="rId39"/>
    </p:embeddedFont>
    <p:embeddedFont>
      <p:font typeface="Poppins Light" panose="00000400000000000000" pitchFamily="2" charset="0"/>
      <p:regular r:id="rId40"/>
      <p:italic r:id="rId41"/>
    </p:embeddedFont>
    <p:embeddedFont>
      <p:font typeface="Poppins Medium" panose="00000600000000000000" pitchFamily="2" charset="0"/>
      <p:regular r:id="rId42"/>
      <p:italic r:id="rId43"/>
    </p:embeddedFont>
    <p:embeddedFont>
      <p:font typeface="Poppins SemiBold" panose="00000700000000000000" pitchFamily="2" charset="0"/>
      <p:bold r:id="rId44"/>
      <p:boldItalic r:id="rId45"/>
    </p:embeddedFont>
    <p:embeddedFont>
      <p:font typeface="Sofia Pro Light" panose="020B0604020202020204" charset="0"/>
      <p:regular r:id="rId46"/>
      <p:italic r:id="rId47"/>
    </p:embeddedFont>
    <p:embeddedFont>
      <p:font typeface="Sofia Pro Regular" panose="020B0604020202020204" charset="0"/>
      <p:regular r:id="rId48"/>
      <p:italic r:id="rId49"/>
    </p:embeddedFont>
    <p:embeddedFont>
      <p:font typeface="Sofia Pro Semi Bold" panose="020B0604020202020204" charset="0"/>
      <p:regular r:id="rId50"/>
      <p:bold r:id="rId51"/>
      <p:italic r:id="rId52"/>
      <p:boldItalic r:id="rId53"/>
    </p:embeddedFont>
    <p:embeddedFont>
      <p:font typeface="Work Sans" pitchFamily="2"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slides" id="{4B858EDC-9538-5B40-B078-58DB158481F1}">
          <p14:sldIdLst>
            <p14:sldId id="333"/>
            <p14:sldId id="836"/>
            <p14:sldId id="426"/>
            <p14:sldId id="449"/>
            <p14:sldId id="640"/>
            <p14:sldId id="656"/>
            <p14:sldId id="689"/>
            <p14:sldId id="658"/>
            <p14:sldId id="657"/>
            <p14:sldId id="661"/>
            <p14:sldId id="663"/>
            <p14:sldId id="827"/>
            <p14:sldId id="832"/>
            <p14:sldId id="830"/>
            <p14:sldId id="833"/>
            <p14:sldId id="670"/>
            <p14:sldId id="667"/>
            <p14:sldId id="690"/>
            <p14:sldId id="668"/>
            <p14:sldId id="672"/>
            <p14:sldId id="694"/>
            <p14:sldId id="673"/>
            <p14:sldId id="686"/>
            <p14:sldId id="674"/>
            <p14:sldId id="834"/>
            <p14:sldId id="805"/>
            <p14:sldId id="806"/>
            <p14:sldId id="444"/>
            <p14:sldId id="447"/>
          </p14:sldIdLst>
        </p14:section>
        <p14:section name="Charts" id="{762DE3AE-A0FE-7143-9592-9DF4C40CB708}">
          <p14:sldIdLst/>
        </p14:section>
        <p14:section name="End slide" id="{3848E869-1BF1-2143-9F97-5198929F9FF3}">
          <p14:sldIdLst>
            <p14:sldId id="439"/>
          </p14:sldIdLst>
        </p14:section>
      </p14:sectionLst>
    </p:ext>
    <p:ext uri="{EFAFB233-063F-42B5-8137-9DF3F51BA10A}">
      <p15:sldGuideLst xmlns:p15="http://schemas.microsoft.com/office/powerpoint/2012/main">
        <p15:guide id="1" orient="horz" pos="395" userDrawn="1">
          <p15:clr>
            <a:srgbClr val="A4A3A4"/>
          </p15:clr>
        </p15:guide>
        <p15:guide id="2" pos="340" userDrawn="1">
          <p15:clr>
            <a:srgbClr val="A4A3A4"/>
          </p15:clr>
        </p15:guide>
        <p15:guide id="3" orient="horz" pos="577" userDrawn="1">
          <p15:clr>
            <a:srgbClr val="A4A3A4"/>
          </p15:clr>
        </p15:guide>
        <p15:guide id="4" orient="horz" pos="758" userDrawn="1">
          <p15:clr>
            <a:srgbClr val="A4A3A4"/>
          </p15:clr>
        </p15:guide>
        <p15:guide id="5" pos="55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9E4C74-8420-32B8-69FC-FFAA30E35E4D}" name="Mark Knight" initials="MK" userId="S::Mark.Knight@sportstructures.com::9104a815-92d1-44f6-bf87-ab22fba67c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336C"/>
    <a:srgbClr val="861E61"/>
    <a:srgbClr val="3AB0B0"/>
    <a:srgbClr val="D83B2C"/>
    <a:srgbClr val="E13D2E"/>
    <a:srgbClr val="363A72"/>
    <a:srgbClr val="F39444"/>
    <a:srgbClr val="92CDF5"/>
    <a:srgbClr val="2F306B"/>
    <a:srgbClr val="3B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D9DF4-73F2-4B17-B229-1C96DEB0B350}" v="1" dt="2025-02-04T16:55:32.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61" autoAdjust="0"/>
    <p:restoredTop sz="95226" autoAdjust="0"/>
  </p:normalViewPr>
  <p:slideViewPr>
    <p:cSldViewPr snapToGrid="0">
      <p:cViewPr varScale="1">
        <p:scale>
          <a:sx n="146" d="100"/>
          <a:sy n="146" d="100"/>
        </p:scale>
        <p:origin x="942" y="114"/>
      </p:cViewPr>
      <p:guideLst>
        <p:guide orient="horz" pos="395"/>
        <p:guide pos="340"/>
        <p:guide orient="horz" pos="577"/>
        <p:guide orient="horz" pos="758"/>
        <p:guide pos="5579"/>
      </p:guideLst>
    </p:cSldViewPr>
  </p:slideViewPr>
  <p:notesTextViewPr>
    <p:cViewPr>
      <p:scale>
        <a:sx n="3" d="2"/>
        <a:sy n="3" d="2"/>
      </p:scale>
      <p:origin x="0" y="0"/>
    </p:cViewPr>
  </p:notesTextViewPr>
  <p:sorterViewPr>
    <p:cViewPr>
      <p:scale>
        <a:sx n="113" d="100"/>
        <a:sy n="113" d="100"/>
      </p:scale>
      <p:origin x="0" y="0"/>
    </p:cViewPr>
  </p:sorterViewPr>
  <p:notesViewPr>
    <p:cSldViewPr snapToGrid="0">
      <p:cViewPr varScale="1">
        <p:scale>
          <a:sx n="91" d="100"/>
          <a:sy n="91"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F3615-879A-41D6-8C89-BC6C0B5F70A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CB36664A-42F9-45C1-9703-4F8E00766FF8}">
      <dgm:prSet phldrT="[Text]"/>
      <dgm:spPr/>
      <dgm:t>
        <a:bodyPr/>
        <a:lstStyle/>
        <a:p>
          <a:r>
            <a:rPr lang="en-GB" dirty="0">
              <a:latin typeface="Sofia Pro Semi Bold" panose="020B0000000000000000" pitchFamily="34" charset="0"/>
            </a:rPr>
            <a:t>Educate</a:t>
          </a:r>
        </a:p>
      </dgm:t>
    </dgm:pt>
    <dgm:pt modelId="{B4ADB4CF-2034-4367-8184-B4C428EE31EE}" type="parTrans" cxnId="{6144D3A3-4D71-4719-B654-FD3371D0D741}">
      <dgm:prSet/>
      <dgm:spPr/>
      <dgm:t>
        <a:bodyPr/>
        <a:lstStyle/>
        <a:p>
          <a:endParaRPr lang="en-GB"/>
        </a:p>
      </dgm:t>
    </dgm:pt>
    <dgm:pt modelId="{6AC19272-39E6-4C54-847D-A41D8244842F}" type="sibTrans" cxnId="{6144D3A3-4D71-4719-B654-FD3371D0D741}">
      <dgm:prSet/>
      <dgm:spPr/>
      <dgm:t>
        <a:bodyPr/>
        <a:lstStyle/>
        <a:p>
          <a:endParaRPr lang="en-GB"/>
        </a:p>
      </dgm:t>
    </dgm:pt>
    <dgm:pt modelId="{F49A1E3F-96CC-4D96-BB8D-61E8E47D555D}">
      <dgm:prSet phldrT="[Text]"/>
      <dgm:spPr/>
      <dgm:t>
        <a:bodyPr/>
        <a:lstStyle/>
        <a:p>
          <a:r>
            <a:rPr lang="en-GB" dirty="0">
              <a:latin typeface="Sofia Pro Semi Bold" panose="020B0000000000000000" pitchFamily="34" charset="0"/>
            </a:rPr>
            <a:t>Engage</a:t>
          </a:r>
          <a:r>
            <a:rPr lang="en-GB" dirty="0"/>
            <a:t> </a:t>
          </a:r>
        </a:p>
      </dgm:t>
    </dgm:pt>
    <dgm:pt modelId="{899ABB41-1C0E-4454-A132-3F666383EA2C}" type="parTrans" cxnId="{6D77140B-E248-46EB-9BA5-88DEC0C894A3}">
      <dgm:prSet/>
      <dgm:spPr/>
      <dgm:t>
        <a:bodyPr/>
        <a:lstStyle/>
        <a:p>
          <a:endParaRPr lang="en-GB"/>
        </a:p>
      </dgm:t>
    </dgm:pt>
    <dgm:pt modelId="{07FC4C1F-9721-4935-8A7D-C3FD876E7238}" type="sibTrans" cxnId="{6D77140B-E248-46EB-9BA5-88DEC0C894A3}">
      <dgm:prSet/>
      <dgm:spPr/>
      <dgm:t>
        <a:bodyPr/>
        <a:lstStyle/>
        <a:p>
          <a:endParaRPr lang="en-GB"/>
        </a:p>
      </dgm:t>
    </dgm:pt>
    <dgm:pt modelId="{7676BCE1-72AA-48E8-ABDE-B0FF1F719EA4}">
      <dgm:prSet phldrT="[Text]"/>
      <dgm:spPr/>
      <dgm:t>
        <a:bodyPr/>
        <a:lstStyle/>
        <a:p>
          <a:r>
            <a:rPr lang="en-GB" dirty="0">
              <a:latin typeface="Sofia Pro Semi Bold" panose="020B0000000000000000" pitchFamily="34" charset="0"/>
            </a:rPr>
            <a:t>Empower </a:t>
          </a:r>
        </a:p>
      </dgm:t>
    </dgm:pt>
    <dgm:pt modelId="{7A705A5E-6475-4F1F-B1F1-4AC5AC1AAC1D}" type="parTrans" cxnId="{AD56D30B-608B-40CB-9A6E-99AEF22755FF}">
      <dgm:prSet/>
      <dgm:spPr/>
      <dgm:t>
        <a:bodyPr/>
        <a:lstStyle/>
        <a:p>
          <a:endParaRPr lang="en-GB"/>
        </a:p>
      </dgm:t>
    </dgm:pt>
    <dgm:pt modelId="{19093FFD-EB59-49F1-B1ED-C6200551AC2A}" type="sibTrans" cxnId="{AD56D30B-608B-40CB-9A6E-99AEF22755FF}">
      <dgm:prSet/>
      <dgm:spPr/>
      <dgm:t>
        <a:bodyPr/>
        <a:lstStyle/>
        <a:p>
          <a:endParaRPr lang="en-GB"/>
        </a:p>
      </dgm:t>
    </dgm:pt>
    <dgm:pt modelId="{4015345C-DE28-42EF-874F-3F855B94080B}" type="pres">
      <dgm:prSet presAssocID="{BE4F3615-879A-41D6-8C89-BC6C0B5F70A6}" presName="Name0" presStyleCnt="0">
        <dgm:presLayoutVars>
          <dgm:chMax val="7"/>
          <dgm:chPref val="7"/>
          <dgm:dir/>
          <dgm:animLvl val="lvl"/>
        </dgm:presLayoutVars>
      </dgm:prSet>
      <dgm:spPr/>
    </dgm:pt>
    <dgm:pt modelId="{BC1CDD31-FFB5-4D51-871D-5FF06D582B3F}" type="pres">
      <dgm:prSet presAssocID="{CB36664A-42F9-45C1-9703-4F8E00766FF8}" presName="Accent1" presStyleCnt="0"/>
      <dgm:spPr/>
    </dgm:pt>
    <dgm:pt modelId="{85A94626-2CCB-4551-A4CA-CB945472ED75}" type="pres">
      <dgm:prSet presAssocID="{CB36664A-42F9-45C1-9703-4F8E00766FF8}" presName="Accent" presStyleLbl="node1" presStyleIdx="0" presStyleCnt="3"/>
      <dgm:spPr/>
    </dgm:pt>
    <dgm:pt modelId="{8C01A3FB-C0E7-489C-9080-2613D8AF2327}" type="pres">
      <dgm:prSet presAssocID="{CB36664A-42F9-45C1-9703-4F8E00766FF8}" presName="Parent1" presStyleLbl="revTx" presStyleIdx="0" presStyleCnt="3">
        <dgm:presLayoutVars>
          <dgm:chMax val="1"/>
          <dgm:chPref val="1"/>
          <dgm:bulletEnabled val="1"/>
        </dgm:presLayoutVars>
      </dgm:prSet>
      <dgm:spPr/>
    </dgm:pt>
    <dgm:pt modelId="{271C771E-3D11-4BE3-9976-FFDB1E9400C2}" type="pres">
      <dgm:prSet presAssocID="{F49A1E3F-96CC-4D96-BB8D-61E8E47D555D}" presName="Accent2" presStyleCnt="0"/>
      <dgm:spPr/>
    </dgm:pt>
    <dgm:pt modelId="{65C54AE4-181D-425C-8C1D-BB9F45644C07}" type="pres">
      <dgm:prSet presAssocID="{F49A1E3F-96CC-4D96-BB8D-61E8E47D555D}" presName="Accent" presStyleLbl="node1" presStyleIdx="1" presStyleCnt="3"/>
      <dgm:spPr/>
    </dgm:pt>
    <dgm:pt modelId="{072DB36C-88E2-418A-8622-1A6028FE9939}" type="pres">
      <dgm:prSet presAssocID="{F49A1E3F-96CC-4D96-BB8D-61E8E47D555D}" presName="Parent2" presStyleLbl="revTx" presStyleIdx="1" presStyleCnt="3">
        <dgm:presLayoutVars>
          <dgm:chMax val="1"/>
          <dgm:chPref val="1"/>
          <dgm:bulletEnabled val="1"/>
        </dgm:presLayoutVars>
      </dgm:prSet>
      <dgm:spPr/>
    </dgm:pt>
    <dgm:pt modelId="{7F0C8C97-A1F7-49DB-9473-9E88027CD1B1}" type="pres">
      <dgm:prSet presAssocID="{7676BCE1-72AA-48E8-ABDE-B0FF1F719EA4}" presName="Accent3" presStyleCnt="0"/>
      <dgm:spPr/>
    </dgm:pt>
    <dgm:pt modelId="{A3E4298C-B58A-458A-A6FA-050C7C1ACB67}" type="pres">
      <dgm:prSet presAssocID="{7676BCE1-72AA-48E8-ABDE-B0FF1F719EA4}" presName="Accent" presStyleLbl="node1" presStyleIdx="2" presStyleCnt="3"/>
      <dgm:spPr/>
    </dgm:pt>
    <dgm:pt modelId="{EE93BE8B-3382-4722-9718-497BD42196F4}" type="pres">
      <dgm:prSet presAssocID="{7676BCE1-72AA-48E8-ABDE-B0FF1F719EA4}" presName="Parent3" presStyleLbl="revTx" presStyleIdx="2" presStyleCnt="3">
        <dgm:presLayoutVars>
          <dgm:chMax val="1"/>
          <dgm:chPref val="1"/>
          <dgm:bulletEnabled val="1"/>
        </dgm:presLayoutVars>
      </dgm:prSet>
      <dgm:spPr/>
    </dgm:pt>
  </dgm:ptLst>
  <dgm:cxnLst>
    <dgm:cxn modelId="{6D77140B-E248-46EB-9BA5-88DEC0C894A3}" srcId="{BE4F3615-879A-41D6-8C89-BC6C0B5F70A6}" destId="{F49A1E3F-96CC-4D96-BB8D-61E8E47D555D}" srcOrd="1" destOrd="0" parTransId="{899ABB41-1C0E-4454-A132-3F666383EA2C}" sibTransId="{07FC4C1F-9721-4935-8A7D-C3FD876E7238}"/>
    <dgm:cxn modelId="{AD56D30B-608B-40CB-9A6E-99AEF22755FF}" srcId="{BE4F3615-879A-41D6-8C89-BC6C0B5F70A6}" destId="{7676BCE1-72AA-48E8-ABDE-B0FF1F719EA4}" srcOrd="2" destOrd="0" parTransId="{7A705A5E-6475-4F1F-B1F1-4AC5AC1AAC1D}" sibTransId="{19093FFD-EB59-49F1-B1ED-C6200551AC2A}"/>
    <dgm:cxn modelId="{A11E564D-9BBE-4FF0-8783-5EB922EFB700}" type="presOf" srcId="{F49A1E3F-96CC-4D96-BB8D-61E8E47D555D}" destId="{072DB36C-88E2-418A-8622-1A6028FE9939}" srcOrd="0" destOrd="0" presId="urn:microsoft.com/office/officeart/2009/layout/CircleArrowProcess"/>
    <dgm:cxn modelId="{39DEEB89-BB9D-47A8-AA1C-0CD62E9AF2EF}" type="presOf" srcId="{7676BCE1-72AA-48E8-ABDE-B0FF1F719EA4}" destId="{EE93BE8B-3382-4722-9718-497BD42196F4}" srcOrd="0" destOrd="0" presId="urn:microsoft.com/office/officeart/2009/layout/CircleArrowProcess"/>
    <dgm:cxn modelId="{6144D3A3-4D71-4719-B654-FD3371D0D741}" srcId="{BE4F3615-879A-41D6-8C89-BC6C0B5F70A6}" destId="{CB36664A-42F9-45C1-9703-4F8E00766FF8}" srcOrd="0" destOrd="0" parTransId="{B4ADB4CF-2034-4367-8184-B4C428EE31EE}" sibTransId="{6AC19272-39E6-4C54-847D-A41D8244842F}"/>
    <dgm:cxn modelId="{B5CF01B1-A9D5-4102-852C-D9498E79C0A2}" type="presOf" srcId="{BE4F3615-879A-41D6-8C89-BC6C0B5F70A6}" destId="{4015345C-DE28-42EF-874F-3F855B94080B}" srcOrd="0" destOrd="0" presId="urn:microsoft.com/office/officeart/2009/layout/CircleArrowProcess"/>
    <dgm:cxn modelId="{897758F5-3A66-4F99-A5D6-68F3FADC0F6D}" type="presOf" srcId="{CB36664A-42F9-45C1-9703-4F8E00766FF8}" destId="{8C01A3FB-C0E7-489C-9080-2613D8AF2327}" srcOrd="0" destOrd="0" presId="urn:microsoft.com/office/officeart/2009/layout/CircleArrowProcess"/>
    <dgm:cxn modelId="{F9A34215-810A-4150-8EA5-31310395F8D5}" type="presParOf" srcId="{4015345C-DE28-42EF-874F-3F855B94080B}" destId="{BC1CDD31-FFB5-4D51-871D-5FF06D582B3F}" srcOrd="0" destOrd="0" presId="urn:microsoft.com/office/officeart/2009/layout/CircleArrowProcess"/>
    <dgm:cxn modelId="{F66379E1-1AED-4825-A8DC-144A0708FA1C}" type="presParOf" srcId="{BC1CDD31-FFB5-4D51-871D-5FF06D582B3F}" destId="{85A94626-2CCB-4551-A4CA-CB945472ED75}" srcOrd="0" destOrd="0" presId="urn:microsoft.com/office/officeart/2009/layout/CircleArrowProcess"/>
    <dgm:cxn modelId="{62F58CB9-3082-4EBD-A112-1B230EA901CB}" type="presParOf" srcId="{4015345C-DE28-42EF-874F-3F855B94080B}" destId="{8C01A3FB-C0E7-489C-9080-2613D8AF2327}" srcOrd="1" destOrd="0" presId="urn:microsoft.com/office/officeart/2009/layout/CircleArrowProcess"/>
    <dgm:cxn modelId="{1CF62325-75CD-4FE2-A16D-69E3607F3DF0}" type="presParOf" srcId="{4015345C-DE28-42EF-874F-3F855B94080B}" destId="{271C771E-3D11-4BE3-9976-FFDB1E9400C2}" srcOrd="2" destOrd="0" presId="urn:microsoft.com/office/officeart/2009/layout/CircleArrowProcess"/>
    <dgm:cxn modelId="{52D525F4-F323-4155-A92F-6D6E50CFA263}" type="presParOf" srcId="{271C771E-3D11-4BE3-9976-FFDB1E9400C2}" destId="{65C54AE4-181D-425C-8C1D-BB9F45644C07}" srcOrd="0" destOrd="0" presId="urn:microsoft.com/office/officeart/2009/layout/CircleArrowProcess"/>
    <dgm:cxn modelId="{60B56985-13CE-4FEC-A173-82D656BBF9A1}" type="presParOf" srcId="{4015345C-DE28-42EF-874F-3F855B94080B}" destId="{072DB36C-88E2-418A-8622-1A6028FE9939}" srcOrd="3" destOrd="0" presId="urn:microsoft.com/office/officeart/2009/layout/CircleArrowProcess"/>
    <dgm:cxn modelId="{AB512BDA-51E9-465A-BB23-3A4063DEA140}" type="presParOf" srcId="{4015345C-DE28-42EF-874F-3F855B94080B}" destId="{7F0C8C97-A1F7-49DB-9473-9E88027CD1B1}" srcOrd="4" destOrd="0" presId="urn:microsoft.com/office/officeart/2009/layout/CircleArrowProcess"/>
    <dgm:cxn modelId="{E1117C2B-5BC2-4358-A670-0AAEC31A26DA}" type="presParOf" srcId="{7F0C8C97-A1F7-49DB-9473-9E88027CD1B1}" destId="{A3E4298C-B58A-458A-A6FA-050C7C1ACB67}" srcOrd="0" destOrd="0" presId="urn:microsoft.com/office/officeart/2009/layout/CircleArrowProcess"/>
    <dgm:cxn modelId="{290ACB65-075B-405C-81B5-25E3155B693F}" type="presParOf" srcId="{4015345C-DE28-42EF-874F-3F855B94080B}" destId="{EE93BE8B-3382-4722-9718-497BD42196F4}"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94626-2CCB-4551-A4CA-CB945472ED75}">
      <dsp:nvSpPr>
        <dsp:cNvPr id="0" name=""/>
        <dsp:cNvSpPr/>
      </dsp:nvSpPr>
      <dsp:spPr>
        <a:xfrm>
          <a:off x="2093128" y="0"/>
          <a:ext cx="1592591" cy="159283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1A3FB-C0E7-489C-9080-2613D8AF2327}">
      <dsp:nvSpPr>
        <dsp:cNvPr id="0" name=""/>
        <dsp:cNvSpPr/>
      </dsp:nvSpPr>
      <dsp:spPr>
        <a:xfrm>
          <a:off x="2445143" y="575061"/>
          <a:ext cx="884972" cy="442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Sofia Pro Semi Bold" panose="020B0000000000000000" pitchFamily="34" charset="0"/>
            </a:rPr>
            <a:t>Educate</a:t>
          </a:r>
        </a:p>
      </dsp:txBody>
      <dsp:txXfrm>
        <a:off x="2445143" y="575061"/>
        <a:ext cx="884972" cy="442380"/>
      </dsp:txXfrm>
    </dsp:sp>
    <dsp:sp modelId="{65C54AE4-181D-425C-8C1D-BB9F45644C07}">
      <dsp:nvSpPr>
        <dsp:cNvPr id="0" name=""/>
        <dsp:cNvSpPr/>
      </dsp:nvSpPr>
      <dsp:spPr>
        <a:xfrm>
          <a:off x="1650791" y="915201"/>
          <a:ext cx="1592591" cy="159283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DB36C-88E2-418A-8622-1A6028FE9939}">
      <dsp:nvSpPr>
        <dsp:cNvPr id="0" name=""/>
        <dsp:cNvSpPr/>
      </dsp:nvSpPr>
      <dsp:spPr>
        <a:xfrm>
          <a:off x="2004601" y="1495556"/>
          <a:ext cx="884972" cy="442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Sofia Pro Semi Bold" panose="020B0000000000000000" pitchFamily="34" charset="0"/>
            </a:rPr>
            <a:t>Engage</a:t>
          </a:r>
          <a:r>
            <a:rPr lang="en-GB" sz="1500" kern="1200" dirty="0"/>
            <a:t> </a:t>
          </a:r>
        </a:p>
      </dsp:txBody>
      <dsp:txXfrm>
        <a:off x="2004601" y="1495556"/>
        <a:ext cx="884972" cy="442380"/>
      </dsp:txXfrm>
    </dsp:sp>
    <dsp:sp modelId="{A3E4298C-B58A-458A-A6FA-050C7C1ACB67}">
      <dsp:nvSpPr>
        <dsp:cNvPr id="0" name=""/>
        <dsp:cNvSpPr/>
      </dsp:nvSpPr>
      <dsp:spPr>
        <a:xfrm>
          <a:off x="2206478" y="1939921"/>
          <a:ext cx="1368282" cy="1368831"/>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3BE8B-3382-4722-9718-497BD42196F4}">
      <dsp:nvSpPr>
        <dsp:cNvPr id="0" name=""/>
        <dsp:cNvSpPr/>
      </dsp:nvSpPr>
      <dsp:spPr>
        <a:xfrm>
          <a:off x="2447236" y="2417374"/>
          <a:ext cx="884972" cy="442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Sofia Pro Semi Bold" panose="020B0000000000000000" pitchFamily="34" charset="0"/>
            </a:rPr>
            <a:t>Empower </a:t>
          </a:r>
        </a:p>
      </dsp:txBody>
      <dsp:txXfrm>
        <a:off x="2447236" y="2417374"/>
        <a:ext cx="884972" cy="44238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fia Pro Light" panose="020B0000000000000000"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fia Pro Light" panose="020B0000000000000000" pitchFamily="34" charset="0"/>
              </a:defRPr>
            </a:lvl1pPr>
          </a:lstStyle>
          <a:p>
            <a:fld id="{77C5EB37-4738-462B-8E1E-608AF93E5466}" type="datetimeFigureOut">
              <a:rPr lang="en-GB" smtClean="0"/>
              <a:pPr/>
              <a:t>05/02/2025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fia Pro Light" panose="020B0000000000000000"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fia Pro Light" panose="020B0000000000000000" pitchFamily="34" charset="0"/>
              </a:defRPr>
            </a:lvl1pPr>
          </a:lstStyle>
          <a:p>
            <a:fld id="{88E9B3B8-0214-44A8-8DC4-CB517A85CA4D}" type="slidenum">
              <a:rPr lang="en-GB" smtClean="0"/>
              <a:pPr/>
              <a:t>‹#›</a:t>
            </a:fld>
            <a:endParaRPr lang="en-GB" dirty="0"/>
          </a:p>
        </p:txBody>
      </p:sp>
    </p:spTree>
    <p:extLst>
      <p:ext uri="{BB962C8B-B14F-4D97-AF65-F5344CB8AC3E}">
        <p14:creationId xmlns:p14="http://schemas.microsoft.com/office/powerpoint/2010/main" val="1479929830"/>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Sofia Pro Light" panose="020B0000000000000000" pitchFamily="34" charset="0"/>
        <a:ea typeface="+mn-ea"/>
        <a:cs typeface="+mn-cs"/>
      </a:defRPr>
    </a:lvl1pPr>
    <a:lvl2pPr marL="342900" algn="l" defTabSz="685800" rtl="0" eaLnBrk="1" latinLnBrk="0" hangingPunct="1">
      <a:defRPr sz="900" b="0" i="0" kern="1200">
        <a:solidFill>
          <a:schemeClr val="tx1"/>
        </a:solidFill>
        <a:latin typeface="Sofia Pro Light" panose="020B0000000000000000" pitchFamily="34" charset="0"/>
        <a:ea typeface="+mn-ea"/>
        <a:cs typeface="+mn-cs"/>
      </a:defRPr>
    </a:lvl2pPr>
    <a:lvl3pPr marL="685800" algn="l" defTabSz="685800" rtl="0" eaLnBrk="1" latinLnBrk="0" hangingPunct="1">
      <a:defRPr sz="900" b="0" i="0" kern="1200">
        <a:solidFill>
          <a:schemeClr val="tx1"/>
        </a:solidFill>
        <a:latin typeface="Sofia Pro Light" panose="020B0000000000000000" pitchFamily="34" charset="0"/>
        <a:ea typeface="+mn-ea"/>
        <a:cs typeface="+mn-cs"/>
      </a:defRPr>
    </a:lvl3pPr>
    <a:lvl4pPr marL="1028700" algn="l" defTabSz="685800" rtl="0" eaLnBrk="1" latinLnBrk="0" hangingPunct="1">
      <a:defRPr sz="900" b="0" i="0" kern="1200">
        <a:solidFill>
          <a:schemeClr val="tx1"/>
        </a:solidFill>
        <a:latin typeface="Sofia Pro Light" panose="020B0000000000000000" pitchFamily="34" charset="0"/>
        <a:ea typeface="+mn-ea"/>
        <a:cs typeface="+mn-cs"/>
      </a:defRPr>
    </a:lvl4pPr>
    <a:lvl5pPr marL="1371600" algn="l" defTabSz="685800" rtl="0" eaLnBrk="1" latinLnBrk="0" hangingPunct="1">
      <a:defRPr sz="900" b="0" i="0" kern="1200">
        <a:solidFill>
          <a:schemeClr val="tx1"/>
        </a:solidFill>
        <a:latin typeface="Sofia Pro Light" panose="020B0000000000000000"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KnOw9fwAYh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1</a:t>
            </a:fld>
            <a:endParaRPr lang="en-GB" dirty="0"/>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 mins) Objective: Delegates to understand the need for positive action and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Tutor to follow up the key points from the previous slide with this illustration as a visual aid.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At the top of this image is a sport that might say it is achieving equality – it isn’t turning anyone away, it is providing equal opportunities but isn’t really enabling people with different needs to take part. What we are looking at with positive action is enabling everyone to do sport but that requires us to adapt and meet people’s needs. Such as a </a:t>
            </a:r>
            <a:r>
              <a:rPr lang="en-GB" sz="1200" b="0" dirty="0" err="1"/>
              <a:t>handicycle</a:t>
            </a:r>
            <a:r>
              <a:rPr lang="en-GB" sz="1200" b="0" dirty="0"/>
              <a:t> for the wheelchair user and a size bike appropriate to age and build.</a:t>
            </a:r>
            <a:endParaRPr lang="en-GB" b="0" dirty="0"/>
          </a:p>
          <a:p>
            <a:endParaRPr lang="en-GB" dirty="0"/>
          </a:p>
          <a:p>
            <a:r>
              <a:rPr lang="en-GB" dirty="0"/>
              <a:t>DISABILITY IS A WIDE RANGE OF IMPAIRMENTS – NOT ABOUT EQUIPMENT IT’S THE APPROACH</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10</a:t>
            </a:fld>
            <a:endParaRPr lang="en-GB"/>
          </a:p>
        </p:txBody>
      </p:sp>
    </p:spTree>
    <p:extLst>
      <p:ext uri="{BB962C8B-B14F-4D97-AF65-F5344CB8AC3E}">
        <p14:creationId xmlns:p14="http://schemas.microsoft.com/office/powerpoint/2010/main" val="184687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(20 mins) OBJECTIVES – Delegates to understand this is about people and including them in your club with a 6 stage model.</a:t>
            </a:r>
          </a:p>
          <a:p>
            <a:endParaRPr lang="en-GB" b="1" dirty="0"/>
          </a:p>
          <a:p>
            <a:r>
              <a:rPr lang="en-GB" b="0" dirty="0"/>
              <a:t>Tutor to summarise with the social power of clubs, how they can help make a real difference to people’s lives such as mental well being as well as physical health. Remind them they do a great job, but can they help more people by including them.</a:t>
            </a:r>
          </a:p>
          <a:p>
            <a:endParaRPr lang="en-GB" b="0" dirty="0"/>
          </a:p>
          <a:p>
            <a:r>
              <a:rPr lang="en-GB" b="0" dirty="0"/>
              <a:t>Tutor to then introduce the persona cards of </a:t>
            </a:r>
            <a:r>
              <a:rPr lang="en-GB" b="0" dirty="0" err="1"/>
              <a:t>Saffy</a:t>
            </a:r>
            <a:r>
              <a:rPr lang="en-GB" b="0" dirty="0"/>
              <a:t>, Tamara, </a:t>
            </a:r>
            <a:r>
              <a:rPr lang="en-GB" b="0" dirty="0" err="1"/>
              <a:t>Ory</a:t>
            </a:r>
            <a:r>
              <a:rPr lang="en-GB" b="0" dirty="0"/>
              <a:t> and Fred in the resource. Use breakout rooms for 10 minutes to get them to look at 1 or 2 of these personas and to consider what barriers they face and how they would include them with the 6 steps of Include Me. </a:t>
            </a:r>
          </a:p>
          <a:p>
            <a:endParaRPr lang="en-GB" b="0" dirty="0"/>
          </a:p>
          <a:p>
            <a:r>
              <a:rPr lang="en-GB" b="0" dirty="0"/>
              <a:t>Feedback to follow – the tutor can use the persona cards as slides for discussion. Feedback for 10 minutes max.</a:t>
            </a:r>
          </a:p>
          <a:p>
            <a:endParaRPr lang="en-GB" b="0" dirty="0"/>
          </a:p>
          <a:p>
            <a:r>
              <a:rPr lang="en-GB" b="1" dirty="0"/>
              <a:t>Comfort break for no more than 5 mins after this section</a:t>
            </a:r>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11</a:t>
            </a:fld>
            <a:endParaRPr lang="en-GB"/>
          </a:p>
        </p:txBody>
      </p:sp>
    </p:spTree>
    <p:extLst>
      <p:ext uri="{BB962C8B-B14F-4D97-AF65-F5344CB8AC3E}">
        <p14:creationId xmlns:p14="http://schemas.microsoft.com/office/powerpoint/2010/main" val="39921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12</a:t>
            </a:fld>
            <a:endParaRPr lang="en-GB" dirty="0"/>
          </a:p>
        </p:txBody>
      </p:sp>
    </p:spTree>
    <p:extLst>
      <p:ext uri="{BB962C8B-B14F-4D97-AF65-F5344CB8AC3E}">
        <p14:creationId xmlns:p14="http://schemas.microsoft.com/office/powerpoint/2010/main" val="53025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13</a:t>
            </a:fld>
            <a:endParaRPr lang="en-GB" dirty="0"/>
          </a:p>
        </p:txBody>
      </p:sp>
    </p:spTree>
    <p:extLst>
      <p:ext uri="{BB962C8B-B14F-4D97-AF65-F5344CB8AC3E}">
        <p14:creationId xmlns:p14="http://schemas.microsoft.com/office/powerpoint/2010/main" val="3278123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14</a:t>
            </a:fld>
            <a:endParaRPr lang="en-GB"/>
          </a:p>
        </p:txBody>
      </p:sp>
    </p:spTree>
    <p:extLst>
      <p:ext uri="{BB962C8B-B14F-4D97-AF65-F5344CB8AC3E}">
        <p14:creationId xmlns:p14="http://schemas.microsoft.com/office/powerpoint/2010/main" val="43161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15</a:t>
            </a:fld>
            <a:endParaRPr lang="en-GB" dirty="0"/>
          </a:p>
        </p:txBody>
      </p:sp>
    </p:spTree>
    <p:extLst>
      <p:ext uri="{BB962C8B-B14F-4D97-AF65-F5344CB8AC3E}">
        <p14:creationId xmlns:p14="http://schemas.microsoft.com/office/powerpoint/2010/main" val="202231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16</a:t>
            </a:fld>
            <a:endParaRPr lang="en-GB"/>
          </a:p>
        </p:txBody>
      </p:sp>
    </p:spTree>
    <p:extLst>
      <p:ext uri="{BB962C8B-B14F-4D97-AF65-F5344CB8AC3E}">
        <p14:creationId xmlns:p14="http://schemas.microsoft.com/office/powerpoint/2010/main" val="374418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min) Objective: raise awareness of the different barriers people face accessing sport</a:t>
            </a:r>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17</a:t>
            </a:fld>
            <a:endParaRPr lang="en-GB"/>
          </a:p>
        </p:txBody>
      </p:sp>
    </p:spTree>
    <p:extLst>
      <p:ext uri="{BB962C8B-B14F-4D97-AF65-F5344CB8AC3E}">
        <p14:creationId xmlns:p14="http://schemas.microsoft.com/office/powerpoint/2010/main" val="168548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(4 minutes). Objective: raise awareness of the different barriers people face accessing sport</a:t>
            </a:r>
          </a:p>
          <a:p>
            <a:endParaRPr lang="en-GB" dirty="0"/>
          </a:p>
          <a:p>
            <a:r>
              <a:rPr lang="en-GB" dirty="0"/>
              <a:t>Remembering every person will take each of these barriers in their own way, everyone is different, and some people face more than one barrier.</a:t>
            </a:r>
          </a:p>
          <a:p>
            <a:endParaRPr lang="en-GB" dirty="0"/>
          </a:p>
          <a:p>
            <a:r>
              <a:rPr lang="en-GB" dirty="0"/>
              <a:t>Tutor to explain that barriers can be grouped into 3 areas – Psychological, Physical and Logistical. Tutor to contextualise with examples and make it relevant for clubs. Bring it to life. Highlight that the Tackling Racism and Racial Inequalities in Sport Review found that racism and racial inequality still exist within sport in the UK and there are longstanding issues, which have resulted in ethnically diverse communities being consistently disadvantaged. Highlighted the importance of challenging racism and racial inequality and improving the representation of sport to be representative of society and our communities.</a:t>
            </a:r>
          </a:p>
          <a:p>
            <a:endParaRPr lang="en-GB" dirty="0"/>
          </a:p>
          <a:p>
            <a:r>
              <a:rPr lang="en-GB" b="1" dirty="0"/>
              <a:t>Stonewall</a:t>
            </a:r>
          </a:p>
          <a:p>
            <a:pPr algn="l">
              <a:buFont typeface="Arial" panose="020B0604020202020204" pitchFamily="34" charset="0"/>
              <a:buChar char="•"/>
            </a:pPr>
            <a:r>
              <a:rPr lang="en-GB" b="0" i="0" dirty="0">
                <a:solidFill>
                  <a:srgbClr val="000000"/>
                </a:solidFill>
                <a:effectLst/>
                <a:latin typeface="Work Sans" pitchFamily="2" charset="0"/>
              </a:rPr>
              <a:t>17 per cent of lesbian, gay, bi and trans people have experienced and 49 per cent have witnessed homophobia or transphobia in sport.</a:t>
            </a:r>
          </a:p>
          <a:p>
            <a:pPr algn="l">
              <a:buFont typeface="Arial" panose="020B0604020202020204" pitchFamily="34" charset="0"/>
              <a:buChar char="•"/>
            </a:pPr>
            <a:r>
              <a:rPr lang="en-GB" b="0" i="0" dirty="0">
                <a:solidFill>
                  <a:srgbClr val="000000"/>
                </a:solidFill>
                <a:effectLst/>
                <a:latin typeface="Work Sans" pitchFamily="2" charset="0"/>
              </a:rPr>
              <a:t>66 per cent of lesbian, gay, bi and trans people felt that there were problems with homophobia and transphobia in sport and that this acted as a barrier to LGBT people taking part.</a:t>
            </a:r>
          </a:p>
          <a:p>
            <a:pPr algn="l">
              <a:buFont typeface="Arial" panose="020B0604020202020204" pitchFamily="34" charset="0"/>
              <a:buChar char="•"/>
            </a:pPr>
            <a:r>
              <a:rPr lang="en-GB" b="0" i="0" dirty="0">
                <a:solidFill>
                  <a:srgbClr val="000000"/>
                </a:solidFill>
                <a:effectLst/>
                <a:latin typeface="Work Sans" pitchFamily="2" charset="0"/>
              </a:rPr>
              <a:t>One in eight LGBT people (12 per cent) avoid going to the gym or participating in sports groups because of fear of discrimination and harassment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https://outonthefields.com/media/</a:t>
            </a:r>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18</a:t>
            </a:fld>
            <a:endParaRPr lang="en-GB"/>
          </a:p>
        </p:txBody>
      </p:sp>
    </p:spTree>
    <p:extLst>
      <p:ext uri="{BB962C8B-B14F-4D97-AF65-F5344CB8AC3E}">
        <p14:creationId xmlns:p14="http://schemas.microsoft.com/office/powerpoint/2010/main" val="36782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minutes). Objective: raise awareness of the different barriers people face accessing sport</a:t>
            </a:r>
          </a:p>
          <a:p>
            <a:endParaRPr lang="en-GB" dirty="0"/>
          </a:p>
          <a:p>
            <a:r>
              <a:rPr lang="en-GB" dirty="0"/>
              <a:t>11.5 millions disabled people in the England (4 in 5 would be 8.8 million)</a:t>
            </a:r>
          </a:p>
        </p:txBody>
      </p:sp>
      <p:sp>
        <p:nvSpPr>
          <p:cNvPr id="4" name="Slide Number Placeholder 3"/>
          <p:cNvSpPr>
            <a:spLocks noGrp="1"/>
          </p:cNvSpPr>
          <p:nvPr>
            <p:ph type="sldNum" sz="quarter" idx="5"/>
          </p:nvPr>
        </p:nvSpPr>
        <p:spPr/>
        <p:txBody>
          <a:bodyPr/>
          <a:lstStyle/>
          <a:p>
            <a:fld id="{7F77E2F0-BA7D-4248-BD3E-3BCB747966B9}" type="slidenum">
              <a:rPr lang="en-GB" smtClean="0"/>
              <a:t>19</a:t>
            </a:fld>
            <a:endParaRPr lang="en-GB"/>
          </a:p>
        </p:txBody>
      </p:sp>
    </p:spTree>
    <p:extLst>
      <p:ext uri="{BB962C8B-B14F-4D97-AF65-F5344CB8AC3E}">
        <p14:creationId xmlns:p14="http://schemas.microsoft.com/office/powerpoint/2010/main" val="214565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minutes). Objective: raise awareness of the different barriers people face accessing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Tutor to highlight that people often face a mix of all type of barriers not just 1 in this list, and not just physical or logistical or psychological – they are often interdependent.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you get to the end of the barriers section it is worth highlighting the new Inclusion section (check when it is ready) of the website and the Online Presence quiz and toolkit for help in starting to address some of these barriers.</a:t>
            </a:r>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20</a:t>
            </a:fld>
            <a:endParaRPr lang="en-GB"/>
          </a:p>
        </p:txBody>
      </p:sp>
    </p:spTree>
    <p:extLst>
      <p:ext uri="{BB962C8B-B14F-4D97-AF65-F5344CB8AC3E}">
        <p14:creationId xmlns:p14="http://schemas.microsoft.com/office/powerpoint/2010/main" val="76247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a:t>
            </a:r>
            <a:r>
              <a:rPr lang="en-GB" sz="1200" u="sng" dirty="0">
                <a:solidFill>
                  <a:srgbClr val="0563C1"/>
                </a:solidFill>
                <a:effectLst/>
                <a:latin typeface="Calibri" panose="020F0502020204030204" pitchFamily="34" charset="0"/>
                <a:ea typeface="Calibri" panose="020F0502020204030204" pitchFamily="34" charset="0"/>
                <a:hlinkClick r:id="rId3"/>
              </a:rPr>
              <a:t>https://youtu.be/KnOw9fwAYhg</a:t>
            </a:r>
            <a:r>
              <a:rPr lang="en-GB" sz="1200" u="sng" dirty="0">
                <a:solidFill>
                  <a:srgbClr val="0563C1"/>
                </a:solidFill>
                <a:effectLst/>
                <a:latin typeface="Calibri" panose="020F0502020204030204" pitchFamily="34" charset="0"/>
                <a:ea typeface="Calibri" panose="020F0502020204030204" pitchFamily="34" charset="0"/>
              </a:rPr>
              <a:t> could be put on during the break. </a:t>
            </a: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F77E2F0-BA7D-4248-BD3E-3BCB747966B9}" type="slidenum">
              <a:rPr lang="en-GB" smtClean="0"/>
              <a:t>21</a:t>
            </a:fld>
            <a:endParaRPr lang="en-GB"/>
          </a:p>
        </p:txBody>
      </p:sp>
    </p:spTree>
    <p:extLst>
      <p:ext uri="{BB962C8B-B14F-4D97-AF65-F5344CB8AC3E}">
        <p14:creationId xmlns:p14="http://schemas.microsoft.com/office/powerpoint/2010/main" val="238413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 mins). Objective: Inspiration and awareness. </a:t>
            </a:r>
          </a:p>
          <a:p>
            <a:endParaRPr lang="en-GB" dirty="0"/>
          </a:p>
          <a:p>
            <a:r>
              <a:rPr lang="en-GB" dirty="0"/>
              <a:t>Tutor to show the video and then to allow people time to think, ask delegates to pop in the public chat a comment about the video. Does any of it resonate with them as a person, or make them think about what they do well already? Or even something that has made them think a little differently. Get the discussion on public chat to get as many people engaged as possible. If anyone feels comfortable they can come off mute and have a discussion about it.</a:t>
            </a:r>
          </a:p>
          <a:p>
            <a:endParaRPr lang="en-GB" dirty="0"/>
          </a:p>
          <a:p>
            <a:r>
              <a:rPr lang="en-GB" dirty="0"/>
              <a:t>Ideally we want to tutor to facilitate any great discussion around club culture – so that clubs don’t just think on pitch but think about it more widely about the feel of the club.</a:t>
            </a:r>
          </a:p>
          <a:p>
            <a:endParaRPr lang="en-GB" dirty="0"/>
          </a:p>
          <a:p>
            <a:r>
              <a:rPr lang="en-GB" dirty="0"/>
              <a:t>TUTOR NOTES – THE PEOPLE IN THE VIDEO WROTE THEIR OWN SLIDES?</a:t>
            </a:r>
          </a:p>
        </p:txBody>
      </p:sp>
      <p:sp>
        <p:nvSpPr>
          <p:cNvPr id="4" name="Slide Number Placeholder 3"/>
          <p:cNvSpPr>
            <a:spLocks noGrp="1"/>
          </p:cNvSpPr>
          <p:nvPr>
            <p:ph type="sldNum" sz="quarter" idx="5"/>
          </p:nvPr>
        </p:nvSpPr>
        <p:spPr/>
        <p:txBody>
          <a:bodyPr/>
          <a:lstStyle/>
          <a:p>
            <a:fld id="{7F77E2F0-BA7D-4248-BD3E-3BCB747966B9}" type="slidenum">
              <a:rPr lang="en-GB" smtClean="0"/>
              <a:t>22</a:t>
            </a:fld>
            <a:endParaRPr lang="en-GB"/>
          </a:p>
        </p:txBody>
      </p:sp>
    </p:spTree>
    <p:extLst>
      <p:ext uri="{BB962C8B-B14F-4D97-AF65-F5344CB8AC3E}">
        <p14:creationId xmlns:p14="http://schemas.microsoft.com/office/powerpoint/2010/main" val="316027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ANIMATION BEING DEVELOPED BY CONTINUUUM</a:t>
            </a:r>
          </a:p>
          <a:p>
            <a:endParaRPr lang="en-GB" b="1" dirty="0"/>
          </a:p>
          <a:p>
            <a:r>
              <a:rPr lang="en-GB" b="1" dirty="0"/>
              <a:t>(5 mins) –Objective: to outline the components required to be an inclusive club for everyone</a:t>
            </a:r>
          </a:p>
          <a:p>
            <a:endParaRPr lang="en-GB" b="1" dirty="0"/>
          </a:p>
          <a:p>
            <a:r>
              <a:rPr lang="en-GB" b="0" dirty="0"/>
              <a:t>Tutor to talk this through and engage conversation throughout – highlight it is a jigsaw and aims to help you work out what actions to focus on next that are appropriate for your club. We appreciate that every club may be at a different stage but each of these aspects enables the end result of a positive inclusive experience for all of your members – especially those harder to reach.</a:t>
            </a:r>
          </a:p>
          <a:p>
            <a:endParaRPr lang="en-GB" dirty="0">
              <a:effectLst/>
            </a:endParaRPr>
          </a:p>
          <a:p>
            <a:r>
              <a:rPr lang="en-GB" dirty="0">
                <a:effectLst/>
              </a:rPr>
              <a:t>The best place to start is with your </a:t>
            </a:r>
            <a:r>
              <a:rPr lang="en-GB" b="1" dirty="0">
                <a:effectLst/>
              </a:rPr>
              <a:t>values and culture</a:t>
            </a:r>
            <a:r>
              <a:rPr lang="en-GB" dirty="0">
                <a:effectLst/>
              </a:rPr>
              <a:t>. </a:t>
            </a:r>
            <a:r>
              <a:rPr lang="en-US" sz="1600" dirty="0">
                <a:latin typeface="Poppins" panose="020B0604020202020204" charset="0"/>
                <a:ea typeface="Tahoma" panose="020B0604030504040204" pitchFamily="34" charset="0"/>
                <a:cs typeface="Poppins" panose="020B0604020202020204" charset="0"/>
              </a:rPr>
              <a:t>A </a:t>
            </a:r>
            <a:r>
              <a:rPr lang="en-US" sz="1600" b="0" dirty="0">
                <a:latin typeface="Poppins" panose="020B0604020202020204" charset="0"/>
                <a:ea typeface="Tahoma" panose="020B0604030504040204" pitchFamily="34" charset="0"/>
                <a:cs typeface="Poppins" panose="020B0604020202020204" charset="0"/>
              </a:rPr>
              <a:t>culture</a:t>
            </a:r>
            <a:r>
              <a:rPr lang="en-US" sz="1600" dirty="0">
                <a:latin typeface="Poppins" panose="020B0604020202020204" charset="0"/>
                <a:ea typeface="Tahoma" panose="020B0604030504040204" pitchFamily="34" charset="0"/>
                <a:cs typeface="Poppins" panose="020B0604020202020204" charset="0"/>
              </a:rPr>
              <a:t> is a way of life of a group of people -the behaviors, beliefs, values, and symbols that they accept, generally without thinking about them, and that are passed along by communication and imitation from one generation to the next. </a:t>
            </a:r>
            <a:r>
              <a:rPr lang="en-US" sz="1200" dirty="0">
                <a:latin typeface="Poppins" panose="020B0604020202020204" charset="0"/>
              </a:rPr>
              <a:t>(www.people.tamu.edu). Have a reflective view of your club and ask new members what they think of the culture of the club. Does this make people feel welcome? To drive an inclusive culture, think about your club’s values and how you want these values to become acceptable behaviors for all club members. </a:t>
            </a:r>
            <a:r>
              <a:rPr lang="en-GB" dirty="0">
                <a:effectLst/>
              </a:rPr>
              <a:t>What does your club believe in, what do you strive for, what are your values and how do these play out in action and behaviours. Are these supportive of a positive environment and inclusion? If you need to improve your culture this might take time, and that is ok. It also is interlinked with other key components such as your commitment, policies and leaders. Start with defining your values, and using this to create your club’s vibe.</a:t>
            </a:r>
          </a:p>
          <a:p>
            <a:pPr marL="0" indent="0">
              <a:buFontTx/>
              <a:buNone/>
            </a:pPr>
            <a:endParaRPr lang="en-GB" dirty="0">
              <a:effectLst/>
            </a:endParaRPr>
          </a:p>
          <a:p>
            <a:pPr marL="0" indent="0">
              <a:buFontTx/>
              <a:buNone/>
            </a:pPr>
            <a:r>
              <a:rPr lang="en-GB" dirty="0">
                <a:effectLst/>
              </a:rPr>
              <a:t>Your organisation will need to state their </a:t>
            </a:r>
            <a:r>
              <a:rPr lang="en-GB" b="1" dirty="0">
                <a:effectLst/>
              </a:rPr>
              <a:t>commitment</a:t>
            </a:r>
            <a:r>
              <a:rPr lang="en-GB" dirty="0">
                <a:effectLst/>
              </a:rPr>
              <a:t> to equality, challenging inequality and inclusion, but this needs to be “real” and of value to your club and community, and therefore links to your values as well.  This commitment should be </a:t>
            </a:r>
            <a:r>
              <a:rPr lang="en-GB" b="1" dirty="0">
                <a:effectLst/>
              </a:rPr>
              <a:t>communicated</a:t>
            </a:r>
            <a:r>
              <a:rPr lang="en-GB" dirty="0">
                <a:effectLst/>
              </a:rPr>
              <a:t> loud and clear, so everyone knows what you are trying to achieve and that you are a club for them.</a:t>
            </a:r>
          </a:p>
          <a:p>
            <a:pPr marL="0" indent="0">
              <a:buFontTx/>
              <a:buNone/>
            </a:pPr>
            <a:endParaRPr lang="en-GB" dirty="0">
              <a:effectLst/>
            </a:endParaRPr>
          </a:p>
          <a:p>
            <a:pPr marL="0" indent="0">
              <a:buFontTx/>
              <a:buNone/>
            </a:pPr>
            <a:r>
              <a:rPr lang="en-GB" dirty="0">
                <a:effectLst/>
              </a:rPr>
              <a:t>To achieve a positive environment this needs to be led by your committee, coaches and volunteers and therefore they need to have a positive attitude and role model positive behaviours. </a:t>
            </a:r>
          </a:p>
          <a:p>
            <a:pPr marL="0" indent="0">
              <a:buFontTx/>
              <a:buNone/>
            </a:pPr>
            <a:endParaRPr lang="en-GB" dirty="0">
              <a:effectLst/>
            </a:endParaRPr>
          </a:p>
          <a:p>
            <a:pPr marL="0" indent="0">
              <a:buFontTx/>
              <a:buNone/>
            </a:pPr>
            <a:r>
              <a:rPr lang="en-GB" dirty="0">
                <a:effectLst/>
              </a:rPr>
              <a:t>There needs to be a drive to </a:t>
            </a:r>
            <a:r>
              <a:rPr lang="en-GB" b="1" dirty="0">
                <a:effectLst/>
              </a:rPr>
              <a:t>understand people</a:t>
            </a:r>
            <a:r>
              <a:rPr lang="en-GB" dirty="0">
                <a:effectLst/>
              </a:rPr>
              <a:t> within their club and the people they don’t reach already. Appreciating that all people are different and valuing these differences. How can you ensure everyone has a voice in your club? Do you understand people’s motivations, interests, things they place importance on such as social activities or family time, and any potential barriers? </a:t>
            </a:r>
          </a:p>
          <a:p>
            <a:pPr marL="0" indent="0">
              <a:buFontTx/>
              <a:buNone/>
            </a:pPr>
            <a:endParaRPr lang="en-GB" dirty="0">
              <a:effectLst/>
            </a:endParaRPr>
          </a:p>
          <a:p>
            <a:pPr marL="0" indent="0">
              <a:buFontTx/>
              <a:buNone/>
            </a:pPr>
            <a:r>
              <a:rPr lang="en-GB" dirty="0">
                <a:effectLst/>
              </a:rPr>
              <a:t>They need to be </a:t>
            </a:r>
            <a:r>
              <a:rPr lang="en-GB" b="1" dirty="0">
                <a:effectLst/>
              </a:rPr>
              <a:t>solution focused</a:t>
            </a:r>
            <a:r>
              <a:rPr lang="en-GB" dirty="0">
                <a:effectLst/>
              </a:rPr>
              <a:t>, understand the barriers people face and react with </a:t>
            </a:r>
            <a:r>
              <a:rPr lang="en-GB" b="1" dirty="0">
                <a:effectLst/>
              </a:rPr>
              <a:t>action to improve access and opportunity</a:t>
            </a:r>
            <a:r>
              <a:rPr lang="en-GB" dirty="0">
                <a:effectLst/>
              </a:rPr>
              <a:t>. </a:t>
            </a:r>
            <a:r>
              <a:rPr lang="en-GB" b="1" dirty="0">
                <a:effectLst/>
              </a:rPr>
              <a:t>Partnerships</a:t>
            </a:r>
            <a:r>
              <a:rPr lang="en-GB" dirty="0">
                <a:effectLst/>
              </a:rPr>
              <a:t> may be key in unlocking solutions and reaching people hard to reach.</a:t>
            </a:r>
          </a:p>
          <a:p>
            <a:pPr marL="0" indent="0">
              <a:buFontTx/>
              <a:buNone/>
            </a:pPr>
            <a:endParaRPr lang="en-GB" dirty="0">
              <a:effectLst/>
            </a:endParaRPr>
          </a:p>
          <a:p>
            <a:r>
              <a:rPr lang="en-GB" dirty="0">
                <a:effectLst/>
              </a:rPr>
              <a:t>Underpinning the components is the need for an </a:t>
            </a:r>
            <a:r>
              <a:rPr lang="en-GB" b="1" dirty="0"/>
              <a:t>Equality Policy</a:t>
            </a:r>
          </a:p>
          <a:p>
            <a:r>
              <a:rPr lang="en-GB" b="0" dirty="0"/>
              <a:t>Tutor to highlight that all clubs are different and have different resources to consider. But every club should have an Equality Policy as a requirement of the Equality Act 2010. Equality is about ensuring equal opportunities, fairness and that no one is discriminated against regardless of age, disability, sex, gender reassignment, sexual orientation, race, religion or beliefs, pregnancy or maternity or marriage or civil partnership. But it is more than a piece of paper. Start with the commitment your club makes to equality and promote this commitment – make everyone know that it is important to your club. Your policy is important to look at what this means for your club in action and is supported by the processes. One big challenge for clubs is challenging negative behaviour and discrimination. Things that support this are Codes of Conduct. Bring it to life by including equality training for all club volunteers or coaches – even if its not formal but looking at what the policy means for the club. </a:t>
            </a:r>
          </a:p>
          <a:p>
            <a:endParaRPr lang="en-GB" dirty="0">
              <a:effectLst/>
            </a:endParaRPr>
          </a:p>
          <a:p>
            <a:r>
              <a:rPr lang="en-GB" dirty="0">
                <a:effectLst/>
              </a:rPr>
              <a:t>Whilst there is the paperwork requirement with an equality policy and procedures, but this is more about your club’s approach and about people. </a:t>
            </a:r>
            <a:r>
              <a:rPr lang="en-GB" b="1" dirty="0">
                <a:effectLst/>
              </a:rPr>
              <a:t>Your people drive your values and culture and bring all the other components here to life. </a:t>
            </a:r>
            <a:endParaRPr lang="en-GB" dirty="0">
              <a:effectLst/>
            </a:endParaRPr>
          </a:p>
          <a:p>
            <a:pPr marL="171450" indent="-171450">
              <a:buFontTx/>
              <a:buChar char="-"/>
            </a:pPr>
            <a:endParaRPr lang="en-GB" dirty="0">
              <a:effectLst/>
            </a:endParaRPr>
          </a:p>
          <a:p>
            <a:pPr marL="0" indent="0">
              <a:buFontTx/>
              <a:buNone/>
            </a:pPr>
            <a:r>
              <a:rPr lang="en-GB" dirty="0">
                <a:effectLst/>
              </a:rPr>
              <a:t>Ultimately it all leads to providing a </a:t>
            </a:r>
            <a:r>
              <a:rPr lang="en-GB" b="1" dirty="0">
                <a:effectLst/>
              </a:rPr>
              <a:t>positive experience and including people.</a:t>
            </a:r>
            <a:r>
              <a:rPr lang="en-GB" b="0" dirty="0">
                <a:effectLst/>
              </a:rPr>
              <a:t> Striving for a club where every individual </a:t>
            </a:r>
            <a:r>
              <a:rPr lang="en-GB" dirty="0"/>
              <a:t>feels included, welcomed and their needs are met. </a:t>
            </a:r>
            <a:endParaRPr lang="en-US" sz="1050" dirty="0">
              <a:latin typeface="Poppins" panose="020B0604020202020204" charset="0"/>
            </a:endParaRPr>
          </a:p>
          <a:p>
            <a:endParaRPr lang="en-GB" sz="1050" dirty="0">
              <a:latin typeface="Poppins"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dirty="0"/>
          </a:p>
          <a:p>
            <a:endParaRPr lang="en-GB" b="0"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23</a:t>
            </a:fld>
            <a:endParaRPr lang="en-GB" dirty="0"/>
          </a:p>
        </p:txBody>
      </p:sp>
    </p:spTree>
    <p:extLst>
      <p:ext uri="{BB962C8B-B14F-4D97-AF65-F5344CB8AC3E}">
        <p14:creationId xmlns:p14="http://schemas.microsoft.com/office/powerpoint/2010/main" val="3728064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(15 mins) – Objective: to identify how their club can create a positive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Utilise the resource and the breakout rooms to answer some self reflection questions and look at ideas they can take back to their club to help them to be more inclusive. They can carry this on with the club committees. No feedback after this one.</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24</a:t>
            </a:fld>
            <a:endParaRPr lang="en-GB" dirty="0"/>
          </a:p>
        </p:txBody>
      </p:sp>
    </p:spTree>
    <p:extLst>
      <p:ext uri="{BB962C8B-B14F-4D97-AF65-F5344CB8AC3E}">
        <p14:creationId xmlns:p14="http://schemas.microsoft.com/office/powerpoint/2010/main" val="159929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(15 mins) – Objective: to identify how their club can create a positive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Utilise the resource and the breakout rooms to answer some self reflection questions and look at ideas they can take back to their club to help them to be more inclusive. They can carry this on with the club committees. No feedback after this one.</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25</a:t>
            </a:fld>
            <a:endParaRPr lang="en-GB" dirty="0"/>
          </a:p>
        </p:txBody>
      </p:sp>
    </p:spTree>
    <p:extLst>
      <p:ext uri="{BB962C8B-B14F-4D97-AF65-F5344CB8AC3E}">
        <p14:creationId xmlns:p14="http://schemas.microsoft.com/office/powerpoint/2010/main" val="122130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26</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27</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28</a:t>
            </a:fld>
            <a:endParaRPr lang="en-GB"/>
          </a:p>
        </p:txBody>
      </p:sp>
    </p:spTree>
    <p:extLst>
      <p:ext uri="{BB962C8B-B14F-4D97-AF65-F5344CB8AC3E}">
        <p14:creationId xmlns:p14="http://schemas.microsoft.com/office/powerpoint/2010/main" val="2406273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29</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3</a:t>
            </a:fld>
            <a:endParaRPr lang="en-GB"/>
          </a:p>
        </p:txBody>
      </p:sp>
    </p:spTree>
    <p:extLst>
      <p:ext uri="{BB962C8B-B14F-4D97-AF65-F5344CB8AC3E}">
        <p14:creationId xmlns:p14="http://schemas.microsoft.com/office/powerpoint/2010/main" val="364684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Title box: Click and drag the title box to resize, to allow for longer headings, or to fit around important areas of the image.</a:t>
            </a:r>
            <a:br>
              <a:rPr lang="en-GB" dirty="0"/>
            </a:br>
            <a:r>
              <a:rPr lang="en-GB" dirty="0"/>
              <a:t>Image: To change the image, Right click / Control click on the image, select ‘Change picture… from file’.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Changing colours: Select the colour border area and apply a new shape fill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Changing colours: Right click / control click the background, Select ‘Format background…’ Select a different fill colour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30</a:t>
            </a:fld>
            <a:endParaRPr lang="en-GB"/>
          </a:p>
        </p:txBody>
      </p:sp>
    </p:spTree>
    <p:extLst>
      <p:ext uri="{BB962C8B-B14F-4D97-AF65-F5344CB8AC3E}">
        <p14:creationId xmlns:p14="http://schemas.microsoft.com/office/powerpoint/2010/main" val="3968212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799" rtl="0" eaLnBrk="0" fontAlgn="base" latinLnBrk="0" hangingPunct="0">
              <a:lnSpc>
                <a:spcPct val="100000"/>
              </a:lnSpc>
              <a:spcBef>
                <a:spcPct val="30000"/>
              </a:spcBef>
              <a:spcAft>
                <a:spcPct val="0"/>
              </a:spcAft>
              <a:buClrTx/>
              <a:buSzTx/>
              <a:buFontTx/>
              <a:buNone/>
              <a:tabLst/>
              <a:defRPr/>
            </a:pPr>
            <a:r>
              <a:rPr lang="en-US" b="1" dirty="0"/>
              <a:t>Tutor guidance: </a:t>
            </a:r>
            <a:r>
              <a:rPr lang="en-US" b="0" dirty="0"/>
              <a:t>mandatory slide</a:t>
            </a:r>
          </a:p>
          <a:p>
            <a:pPr marL="0" marR="0" lvl="0" indent="0" algn="l" defTabSz="915799" rtl="0" eaLnBrk="0" fontAlgn="base" latinLnBrk="0" hangingPunct="0">
              <a:lnSpc>
                <a:spcPct val="100000"/>
              </a:lnSpc>
              <a:spcBef>
                <a:spcPct val="30000"/>
              </a:spcBef>
              <a:spcAft>
                <a:spcPct val="0"/>
              </a:spcAft>
              <a:buClrTx/>
              <a:buSzTx/>
              <a:buFontTx/>
              <a:buNone/>
              <a:tabLst/>
              <a:defRPr/>
            </a:pPr>
            <a:endParaRPr lang="en-US" b="1" dirty="0"/>
          </a:p>
          <a:p>
            <a:pPr defTabSz="915799" eaLnBrk="0" fontAlgn="base" hangingPunct="0">
              <a:spcBef>
                <a:spcPct val="30000"/>
              </a:spcBef>
              <a:spcAft>
                <a:spcPct val="0"/>
              </a:spcAft>
              <a:defRPr/>
            </a:pPr>
            <a:r>
              <a:rPr lang="en-US" b="1" dirty="0"/>
              <a:t>Title: </a:t>
            </a:r>
            <a:r>
              <a:rPr lang="en-US" b="0" dirty="0"/>
              <a:t>Objectives</a:t>
            </a:r>
            <a:endParaRPr lang="en-US" dirty="0"/>
          </a:p>
          <a:p>
            <a:pPr defTabSz="915799" eaLnBrk="0" fontAlgn="base" hangingPunct="0">
              <a:spcBef>
                <a:spcPct val="30000"/>
              </a:spcBef>
              <a:spcAft>
                <a:spcPct val="0"/>
              </a:spcAft>
              <a:defRPr/>
            </a:pPr>
            <a:endParaRPr lang="en-US" dirty="0"/>
          </a:p>
          <a:p>
            <a:pPr defTabSz="915799" eaLnBrk="0" fontAlgn="base" hangingPunct="0">
              <a:spcBef>
                <a:spcPct val="30000"/>
              </a:spcBef>
              <a:spcAft>
                <a:spcPct val="0"/>
              </a:spcAft>
              <a:defRPr/>
            </a:pPr>
            <a:r>
              <a:rPr lang="en-US" b="1" dirty="0"/>
              <a:t>Timing: </a:t>
            </a:r>
            <a:r>
              <a:rPr lang="en-US" b="0" dirty="0"/>
              <a:t>2-3</a:t>
            </a:r>
            <a:r>
              <a:rPr lang="en-US" dirty="0"/>
              <a:t> mins</a:t>
            </a:r>
            <a:endParaRPr lang="en-US" b="1" dirty="0"/>
          </a:p>
          <a:p>
            <a:pPr defTabSz="915799" eaLnBrk="0" fontAlgn="base" hangingPunct="0">
              <a:spcBef>
                <a:spcPct val="30000"/>
              </a:spcBef>
              <a:spcAft>
                <a:spcPct val="0"/>
              </a:spcAft>
              <a:defRPr/>
            </a:pPr>
            <a:endParaRPr lang="en-US" b="1" dirty="0"/>
          </a:p>
          <a:p>
            <a:pPr defTabSz="915799" eaLnBrk="0" fontAlgn="base" hangingPunct="0">
              <a:spcBef>
                <a:spcPct val="30000"/>
              </a:spcBef>
              <a:spcAft>
                <a:spcPct val="0"/>
              </a:spcAft>
              <a:defRPr/>
            </a:pPr>
            <a:r>
              <a:rPr lang="en-US" b="1" dirty="0"/>
              <a:t>Type of Activity: </a:t>
            </a:r>
            <a:r>
              <a:rPr lang="en-US" dirty="0"/>
              <a:t>Presentation</a:t>
            </a:r>
          </a:p>
          <a:p>
            <a:endParaRPr lang="en-US" b="1" dirty="0"/>
          </a:p>
          <a:p>
            <a:pPr marL="0" lvl="1"/>
            <a:r>
              <a:rPr lang="en-GB" b="1" dirty="0"/>
              <a:t>OBJECTIVE </a:t>
            </a:r>
            <a:r>
              <a:rPr lang="en-GB" b="1" baseline="0" dirty="0"/>
              <a:t>– let people know what is coming. </a:t>
            </a:r>
          </a:p>
          <a:p>
            <a:pPr marL="0" lvl="1"/>
            <a:r>
              <a:rPr lang="en-GB" b="1" baseline="0" dirty="0"/>
              <a:t>At the end of this slide the workshop should be no more than 10 mins in. </a:t>
            </a:r>
          </a:p>
          <a:p>
            <a:pPr marL="0" lvl="1"/>
            <a:endParaRPr lang="en-GB" baseline="0" dirty="0"/>
          </a:p>
          <a:p>
            <a:pPr marL="0" lvl="1"/>
            <a:r>
              <a:rPr lang="en-GB" dirty="0"/>
              <a:t>Talk</a:t>
            </a:r>
            <a:r>
              <a:rPr lang="en-GB" baseline="0" dirty="0"/>
              <a:t> through each of the sections briefly. When discussing tutor to highlight its not a case of thinking of each type of group as a tick box i.e. must tick off disabled people, women etc, but thinking more generally, about how the club can create a more positive environment for all. Tutor to introduce here the principle of Intersectionality and that really it is all about including people, and anyone of us and any potential new member could face multiple barriers because of their background, experience or circumstances. No one person is defined as one thing, every person has a number of attributes to consider – many of which can’t be seen. </a:t>
            </a:r>
            <a:endParaRPr lang="en-GB" sz="1700" dirty="0"/>
          </a:p>
          <a:p>
            <a:pPr lvl="0"/>
            <a:endParaRPr lang="en-US" sz="1800" dirty="0"/>
          </a:p>
          <a:p>
            <a:r>
              <a:rPr lang="en-US" sz="1800" dirty="0"/>
              <a:t>Introduce the workbook which is a resource for during the workshop and a tool to use with their club committee. </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5</a:t>
            </a:fld>
            <a:endParaRPr lang="en-GB" dirty="0"/>
          </a:p>
        </p:txBody>
      </p:sp>
    </p:spTree>
    <p:extLst>
      <p:ext uri="{BB962C8B-B14F-4D97-AF65-F5344CB8AC3E}">
        <p14:creationId xmlns:p14="http://schemas.microsoft.com/office/powerpoint/2010/main" val="140278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(13 mins) Objective: Delegates to understand the need and relevance for their club. </a:t>
            </a:r>
          </a:p>
          <a:p>
            <a:endParaRPr lang="en-GB" sz="1200" b="1" dirty="0"/>
          </a:p>
          <a:p>
            <a:r>
              <a:rPr lang="en-GB" sz="1200" b="0" dirty="0"/>
              <a:t>Tutor to use breakout rooms in threes for 8 minutes to explore these questions. As they return encourage them to share their feedback using shared notes like a market place and provide two people the opportunity to feedback any interesting discussions. </a:t>
            </a:r>
          </a:p>
          <a:p>
            <a:endParaRPr lang="en-GB" sz="1200" b="0" dirty="0"/>
          </a:p>
          <a:p>
            <a:r>
              <a:rPr lang="en-GB" sz="1200" b="0" dirty="0"/>
              <a:t>Tutor to start to lead into next slide by getting them to consider the benefits of this approach.</a:t>
            </a:r>
          </a:p>
          <a:p>
            <a:endParaRPr lang="en-GB" sz="1200" b="0"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6</a:t>
            </a:fld>
            <a:endParaRPr lang="en-GB" dirty="0"/>
          </a:p>
        </p:txBody>
      </p:sp>
    </p:spTree>
    <p:extLst>
      <p:ext uri="{BB962C8B-B14F-4D97-AF65-F5344CB8AC3E}">
        <p14:creationId xmlns:p14="http://schemas.microsoft.com/office/powerpoint/2010/main" val="313865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(5 mins) Objective: Delegates to understand the potential benefits of this approach</a:t>
            </a:r>
          </a:p>
          <a:p>
            <a:endParaRPr lang="en-GB" sz="1200" b="1" dirty="0"/>
          </a:p>
          <a:p>
            <a:r>
              <a:rPr lang="en-GB" sz="1200" b="0" dirty="0"/>
              <a:t>Tutor to start to lead into Club &amp; community slide.</a:t>
            </a:r>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7</a:t>
            </a:fld>
            <a:endParaRPr lang="en-GB" dirty="0"/>
          </a:p>
        </p:txBody>
      </p:sp>
    </p:spTree>
    <p:extLst>
      <p:ext uri="{BB962C8B-B14F-4D97-AF65-F5344CB8AC3E}">
        <p14:creationId xmlns:p14="http://schemas.microsoft.com/office/powerpoint/2010/main" val="177847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(4 mins) Objective: Delegates to consider that to be a club for everyone they need to consider if they are representative of their community and do they serve them.</a:t>
            </a:r>
          </a:p>
          <a:p>
            <a:endParaRPr lang="en-GB" sz="1200" b="1" dirty="0"/>
          </a:p>
          <a:p>
            <a:r>
              <a:rPr lang="en-GB" sz="1200" b="0" dirty="0"/>
              <a:t>Summary talk through slide to enable the tutor to pose the question to attendees if they are representative of their community? Do they know the local demographics – if not get them to research their local area and signpost to Active Partnerships who could support them to understand this a bit better. Are you a club that’s location is more about what the facility enables the club to do or do you serve the community? For example, a club may be based in a ethnically diverse area but the majority of members are white. Do you have a definition of your local community? We know for some sports the catchment might be a small radius around an estate or it might be a large catchment because of the specialist facility or activity. This is fine, but do you know who your community are and are any people locally excluded by accident? Do you recruit from the local community – do you feel part of it? Do you have links with local community influencers that can help you engage better with your local community such as local religious leaders or non sport community organisations. </a:t>
            </a:r>
          </a:p>
          <a:p>
            <a:endParaRPr lang="en-GB" sz="1200" b="0" dirty="0"/>
          </a:p>
          <a:p>
            <a:r>
              <a:rPr lang="en-GB" sz="1200" b="0" dirty="0"/>
              <a:t>Tutor can highlight the Club Matters Engaging your Community workshop here for more support. Great opportunity for the tutor to also highlight the wonderful stories of how many clubs supported there clubs beyond sport in the Pandemic and the opportunity that community engagement bring. </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8</a:t>
            </a:fld>
            <a:endParaRPr lang="en-GB" dirty="0"/>
          </a:p>
        </p:txBody>
      </p:sp>
    </p:spTree>
    <p:extLst>
      <p:ext uri="{BB962C8B-B14F-4D97-AF65-F5344CB8AC3E}">
        <p14:creationId xmlns:p14="http://schemas.microsoft.com/office/powerpoint/2010/main" val="2407584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(6 mins) Objective: Delegates to understand the need for positive action and to reflect on where their club sits along this continuum</a:t>
            </a:r>
          </a:p>
          <a:p>
            <a:endParaRPr lang="en-GB" sz="1200" b="1" dirty="0"/>
          </a:p>
          <a:p>
            <a:r>
              <a:rPr lang="en-GB" sz="1200" b="0" dirty="0"/>
              <a:t>Tutor to pose the question of how proactive are our clubs in addressing inequalities. Highlighting there is a </a:t>
            </a:r>
            <a:r>
              <a:rPr lang="en-GB" sz="1200" b="1" dirty="0"/>
              <a:t>continuum</a:t>
            </a:r>
            <a:r>
              <a:rPr lang="en-GB" sz="1200" b="0" dirty="0"/>
              <a:t> from being discriminatory at 1 end to positive action. Really ensure that we across the fact we want them to honestly look at this and understand it and then realise that the first one is discrimination – even if indirect or unintentional it is still discrimination. Tutor can ask the delegates to use the annotation tool to reflect and consider with honesty where their club sits on the continuum, ensuring they feel they are in a safe space and no-one is judging them to do this. Tutor may also highlight their own experiences of working with clubs and how a lot of clubs are probably in the equality neutral box, but how can they reach and support people that face barriers if they are not proactive in doing so. We totally appreciate that running a club in itself is a big task and simply doing nothing but not being proactive is an </a:t>
            </a:r>
            <a:r>
              <a:rPr lang="en-GB" sz="1200" b="1" dirty="0"/>
              <a:t>inactive</a:t>
            </a:r>
            <a:r>
              <a:rPr lang="en-GB" sz="1200" b="0" dirty="0"/>
              <a:t> position. Equality is about fairness but not about doing the same thing for everyone. Some people need additional encouragement or support to join your club, therefore by saying your doors are always open and you never turn anyone away – that might not be enough for some people to join. </a:t>
            </a:r>
          </a:p>
          <a:p>
            <a:r>
              <a:rPr lang="en-GB" sz="1200" b="0" dirty="0"/>
              <a:t>The tutor may also relate this to the notion of being racist, non racist and anti racist. </a:t>
            </a:r>
          </a:p>
          <a:p>
            <a:endParaRPr lang="en-GB" dirty="0"/>
          </a:p>
          <a:p>
            <a:r>
              <a:rPr lang="en-GB" dirty="0"/>
              <a:t>Tutor to highlight that there is an activity in the resource that they can do with their club committee to have some interesting debate about where there club is now on this continuum. Tutor to make sure they feel ok to be honest and appreciate that it is difficult to consider this especially when we know how hard it is to run a club. Also acknowledging that there may be different opinions in the club committee about where there club sits and wants to sit in the future on this continuum.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Tutor can ask the question here – is it ok to be equality neutral? And create some debate. Steer attendees to consider how they can move their club towards positive action.</a:t>
            </a:r>
          </a:p>
          <a:p>
            <a:endParaRPr lang="en-GB" dirty="0"/>
          </a:p>
          <a:p>
            <a:endParaRPr lang="en-GB" dirty="0"/>
          </a:p>
        </p:txBody>
      </p:sp>
      <p:sp>
        <p:nvSpPr>
          <p:cNvPr id="4" name="Slide Number Placeholder 3"/>
          <p:cNvSpPr>
            <a:spLocks noGrp="1"/>
          </p:cNvSpPr>
          <p:nvPr>
            <p:ph type="sldNum" sz="quarter" idx="5"/>
          </p:nvPr>
        </p:nvSpPr>
        <p:spPr/>
        <p:txBody>
          <a:bodyPr/>
          <a:lstStyle/>
          <a:p>
            <a:fld id="{7F77E2F0-BA7D-4248-BD3E-3BCB747966B9}" type="slidenum">
              <a:rPr lang="en-GB" smtClean="0"/>
              <a:t>9</a:t>
            </a:fld>
            <a:endParaRPr lang="en-GB" dirty="0"/>
          </a:p>
        </p:txBody>
      </p:sp>
    </p:spTree>
    <p:extLst>
      <p:ext uri="{BB962C8B-B14F-4D97-AF65-F5344CB8AC3E}">
        <p14:creationId xmlns:p14="http://schemas.microsoft.com/office/powerpoint/2010/main" val="1159401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431928" y="323127"/>
            <a:ext cx="7440833" cy="381671"/>
          </a:xfrm>
        </p:spPr>
        <p:txBody>
          <a:bodyPr wrap="square" anchor="t" anchorCtr="0">
            <a:noAutofit/>
          </a:bodyPr>
          <a:lstStyle>
            <a:lvl1pPr>
              <a:defRPr b="1" i="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544538" y="1022059"/>
            <a:ext cx="7914681" cy="3536940"/>
          </a:xfrm>
        </p:spPr>
        <p:txBody>
          <a:bodyPr lIns="0" tIns="0" rIns="0" bIns="0"/>
          <a:lstStyle>
            <a:lvl1pPr>
              <a:defRPr b="0" i="0"/>
            </a:lvl1pPr>
            <a:lvl2pPr>
              <a:defRPr b="0" i="0"/>
            </a:lvl2pPr>
          </a:lstStyle>
          <a:p>
            <a:pPr lvl="0"/>
            <a:r>
              <a:rPr lang="en-GB" dirty="0"/>
              <a:t>Click to edit Master text styles</a:t>
            </a:r>
          </a:p>
          <a:p>
            <a:pPr lvl="1"/>
            <a:r>
              <a:rPr lang="en-GB" dirty="0"/>
              <a:t>Second level</a:t>
            </a:r>
          </a:p>
        </p:txBody>
      </p:sp>
      <p:pic>
        <p:nvPicPr>
          <p:cNvPr id="4" name="Graphic 16">
            <a:extLst>
              <a:ext uri="{FF2B5EF4-FFF2-40B4-BE49-F238E27FC236}">
                <a16:creationId xmlns:a16="http://schemas.microsoft.com/office/drawing/2014/main" id="{C7513DB7-2823-207C-8172-D305E73300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68764" y="400923"/>
            <a:ext cx="694623" cy="183578"/>
          </a:xfrm>
          <a:prstGeom prst="rect">
            <a:avLst/>
          </a:prstGeom>
        </p:spPr>
      </p:pic>
    </p:spTree>
    <p:extLst>
      <p:ext uri="{BB962C8B-B14F-4D97-AF65-F5344CB8AC3E}">
        <p14:creationId xmlns:p14="http://schemas.microsoft.com/office/powerpoint/2010/main" val="7943204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300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9859C7-DE42-489A-B4B2-E712F2FFF34F}"/>
              </a:ext>
            </a:extLst>
          </p:cNvPr>
          <p:cNvSpPr/>
          <p:nvPr userDrawn="1"/>
        </p:nvSpPr>
        <p:spPr>
          <a:xfrm>
            <a:off x="0" y="39533"/>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8" name="Straight Connector 7">
            <a:extLst>
              <a:ext uri="{FF2B5EF4-FFF2-40B4-BE49-F238E27FC236}">
                <a16:creationId xmlns:a16="http://schemas.microsoft.com/office/drawing/2014/main" id="{EC57F029-C649-4368-80A8-008D7D1F654B}"/>
              </a:ext>
            </a:extLst>
          </p:cNvPr>
          <p:cNvCxnSpPr/>
          <p:nvPr userDrawn="1"/>
        </p:nvCxnSpPr>
        <p:spPr>
          <a:xfrm>
            <a:off x="400929" y="327074"/>
            <a:ext cx="8743071" cy="0"/>
          </a:xfrm>
          <a:prstGeom prst="line">
            <a:avLst/>
          </a:prstGeom>
          <a:ln w="76200">
            <a:solidFill>
              <a:srgbClr val="0171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31C113-32AF-4EAD-8021-8053AECD50B9}"/>
              </a:ext>
            </a:extLst>
          </p:cNvPr>
          <p:cNvCxnSpPr/>
          <p:nvPr userDrawn="1"/>
        </p:nvCxnSpPr>
        <p:spPr>
          <a:xfrm>
            <a:off x="0" y="4817431"/>
            <a:ext cx="8046000" cy="0"/>
          </a:xfrm>
          <a:prstGeom prst="line">
            <a:avLst/>
          </a:prstGeom>
          <a:ln w="12700">
            <a:solidFill>
              <a:srgbClr val="0171B6"/>
            </a:solidFill>
          </a:ln>
        </p:spPr>
        <p:style>
          <a:lnRef idx="1">
            <a:schemeClr val="accent1"/>
          </a:lnRef>
          <a:fillRef idx="0">
            <a:schemeClr val="accent1"/>
          </a:fillRef>
          <a:effectRef idx="0">
            <a:schemeClr val="accent1"/>
          </a:effectRef>
          <a:fontRef idx="minor">
            <a:schemeClr val="tx1"/>
          </a:fontRef>
        </p:style>
      </p:cxnSp>
      <p:pic>
        <p:nvPicPr>
          <p:cNvPr id="14" name="Picture 2" descr="Sport Structures">
            <a:extLst>
              <a:ext uri="{FF2B5EF4-FFF2-40B4-BE49-F238E27FC236}">
                <a16:creationId xmlns:a16="http://schemas.microsoft.com/office/drawing/2014/main" id="{3BD54F29-9A4A-466C-82F4-14F6D6B677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95431" y="4688786"/>
            <a:ext cx="799139" cy="2552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0">
            <a:extLst>
              <a:ext uri="{FF2B5EF4-FFF2-40B4-BE49-F238E27FC236}">
                <a16:creationId xmlns:a16="http://schemas.microsoft.com/office/drawing/2014/main" id="{8642F8E2-5492-415A-AF1F-AC0B026ECE85}"/>
              </a:ext>
            </a:extLst>
          </p:cNvPr>
          <p:cNvSpPr>
            <a:spLocks noGrp="1"/>
          </p:cNvSpPr>
          <p:nvPr>
            <p:ph type="body" sz="quarter" idx="10" hasCustomPrompt="1"/>
          </p:nvPr>
        </p:nvSpPr>
        <p:spPr>
          <a:xfrm>
            <a:off x="400929" y="63923"/>
            <a:ext cx="2355056" cy="314325"/>
          </a:xfrm>
          <a:prstGeom prst="rect">
            <a:avLst/>
          </a:prstGeom>
        </p:spPr>
        <p:txBody>
          <a:bodyPr>
            <a:noAutofit/>
          </a:bodyPr>
          <a:lstStyle>
            <a:lvl1pPr marL="0" indent="0">
              <a:buNone/>
              <a:defRPr sz="1350" b="1"/>
            </a:lvl1pPr>
          </a:lstStyle>
          <a:p>
            <a:pPr lvl="0"/>
            <a:r>
              <a:rPr lang="en-US"/>
              <a:t>Title</a:t>
            </a:r>
            <a:endParaRPr lang="en-GB"/>
          </a:p>
        </p:txBody>
      </p:sp>
      <p:sp>
        <p:nvSpPr>
          <p:cNvPr id="23" name="Text Placeholder 22">
            <a:extLst>
              <a:ext uri="{FF2B5EF4-FFF2-40B4-BE49-F238E27FC236}">
                <a16:creationId xmlns:a16="http://schemas.microsoft.com/office/drawing/2014/main" id="{F353BCD8-939D-4EDF-AFA6-B793B7B418E4}"/>
              </a:ext>
            </a:extLst>
          </p:cNvPr>
          <p:cNvSpPr>
            <a:spLocks noGrp="1"/>
          </p:cNvSpPr>
          <p:nvPr>
            <p:ph type="body" sz="quarter" idx="11" hasCustomPrompt="1"/>
          </p:nvPr>
        </p:nvSpPr>
        <p:spPr>
          <a:xfrm>
            <a:off x="429784" y="612679"/>
            <a:ext cx="8164807" cy="364847"/>
          </a:xfrm>
          <a:prstGeom prst="rect">
            <a:avLst/>
          </a:prstGeom>
        </p:spPr>
        <p:txBody>
          <a:bodyPr>
            <a:noAutofit/>
          </a:bodyPr>
          <a:lstStyle>
            <a:lvl1pPr marL="0" indent="0">
              <a:buNone/>
              <a:defRPr sz="2400" b="1">
                <a:solidFill>
                  <a:schemeClr val="accent1"/>
                </a:solidFill>
              </a:defRPr>
            </a:lvl1pPr>
          </a:lstStyle>
          <a:p>
            <a:pPr lvl="0"/>
            <a:r>
              <a:rPr lang="en-GB"/>
              <a:t>Header</a:t>
            </a:r>
          </a:p>
        </p:txBody>
      </p:sp>
      <p:sp>
        <p:nvSpPr>
          <p:cNvPr id="25" name="Text Placeholder 24">
            <a:extLst>
              <a:ext uri="{FF2B5EF4-FFF2-40B4-BE49-F238E27FC236}">
                <a16:creationId xmlns:a16="http://schemas.microsoft.com/office/drawing/2014/main" id="{64BC72B7-B223-434D-833B-380CFF340C1E}"/>
              </a:ext>
            </a:extLst>
          </p:cNvPr>
          <p:cNvSpPr>
            <a:spLocks noGrp="1"/>
          </p:cNvSpPr>
          <p:nvPr>
            <p:ph type="body" sz="quarter" idx="12"/>
          </p:nvPr>
        </p:nvSpPr>
        <p:spPr>
          <a:xfrm>
            <a:off x="429816" y="1117190"/>
            <a:ext cx="8164807" cy="3232163"/>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1636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62865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4648200" y="1370013"/>
            <a:ext cx="3867150" cy="3262312"/>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91299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630238" y="274638"/>
            <a:ext cx="7886700" cy="993775"/>
          </a:xfrm>
        </p:spPr>
        <p:txBody>
          <a:bodyPr/>
          <a:lstStyle>
            <a:lvl1pPr>
              <a:defRPr b="1" i="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630238" y="1260475"/>
            <a:ext cx="3868737"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630238" y="1879600"/>
            <a:ext cx="3868737"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4629150" y="1260475"/>
            <a:ext cx="3887788" cy="619125"/>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4629150" y="1879600"/>
            <a:ext cx="3887788" cy="276225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7118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17818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75517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630238" y="342900"/>
            <a:ext cx="2949575" cy="1200150"/>
          </a:xfrm>
        </p:spPr>
        <p:txBody>
          <a:bodyPr anchor="b"/>
          <a:lstStyle>
            <a:lvl1pPr>
              <a:defRPr sz="3200" b="1" i="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3887788" y="741363"/>
            <a:ext cx="4629150" cy="3654425"/>
          </a:xfrm>
        </p:spPr>
        <p:txBody>
          <a:bodyPr/>
          <a:lstStyle>
            <a:lvl1pPr>
              <a:defRPr sz="3200" b="0" i="0"/>
            </a:lvl1pPr>
            <a:lvl2pPr>
              <a:defRPr sz="2800" b="0" i="0"/>
            </a:lvl2pPr>
            <a:lvl3pPr>
              <a:defRPr sz="2400" b="0" i="0">
                <a:latin typeface="Sofia Pro Light" panose="020B0000000000000000" pitchFamily="34" charset="0"/>
              </a:defRPr>
            </a:lvl3pPr>
            <a:lvl4pPr>
              <a:defRPr sz="2000" b="0" i="0">
                <a:latin typeface="Sofia Pro Light" panose="020B0000000000000000" pitchFamily="34" charset="0"/>
              </a:defRPr>
            </a:lvl4pPr>
            <a:lvl5pPr>
              <a:defRPr sz="2000" b="0" i="0">
                <a:latin typeface="Sofia Pro Light" panose="020B0000000000000000"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4560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630238" y="342900"/>
            <a:ext cx="2949575" cy="1200150"/>
          </a:xfrm>
        </p:spPr>
        <p:txBody>
          <a:bodyPr anchor="b"/>
          <a:lstStyle>
            <a:lvl1pPr>
              <a:defRPr sz="3200" b="1" i="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3887788" y="741363"/>
            <a:ext cx="4629150" cy="36544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630238" y="1543050"/>
            <a:ext cx="2949575" cy="28590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727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87705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6543675" y="274638"/>
            <a:ext cx="1971675" cy="4357687"/>
          </a:xfrm>
        </p:spPr>
        <p:txBody>
          <a:bodyPr vert="eaVert"/>
          <a:lstStyle>
            <a:lvl1pPr>
              <a:defRPr b="1" i="0"/>
            </a:lvl1p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628650" y="274638"/>
            <a:ext cx="5762625" cy="4357687"/>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628650" y="4767263"/>
            <a:ext cx="2057400" cy="274637"/>
          </a:xfrm>
          <a:prstGeom prst="rect">
            <a:avLst/>
          </a:prstGeom>
        </p:spPr>
        <p:txBody>
          <a:bodyPr/>
          <a:lstStyle/>
          <a:p>
            <a:fld id="{2A2B69FA-5575-8E40-A5F2-293E1362EC27}" type="datetimeFigureOut">
              <a:rPr lang="en-US" smtClean="0"/>
              <a:t>2/5/2025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6457950" y="4767263"/>
            <a:ext cx="2057400" cy="274637"/>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200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431928" y="354347"/>
            <a:ext cx="5665517" cy="3816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431927" y="1022059"/>
            <a:ext cx="7914681" cy="35369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pic>
        <p:nvPicPr>
          <p:cNvPr id="4" name="Picture 5">
            <a:extLst>
              <a:ext uri="{FF2B5EF4-FFF2-40B4-BE49-F238E27FC236}">
                <a16:creationId xmlns:a16="http://schemas.microsoft.com/office/drawing/2014/main" id="{F188D169-289A-CDB3-55AD-C80325251DD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338637"/>
            <a:ext cx="9144000" cy="8048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white and black logo&#10;&#10;Description automatically generated">
            <a:extLst>
              <a:ext uri="{FF2B5EF4-FFF2-40B4-BE49-F238E27FC236}">
                <a16:creationId xmlns:a16="http://schemas.microsoft.com/office/drawing/2014/main" id="{E97D42FC-B4FE-C901-746E-E8F7A46E2E1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31927" y="4584365"/>
            <a:ext cx="1733550" cy="409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47E0EDE3-2244-2695-42A8-FF0555A36CB0}"/>
              </a:ext>
            </a:extLst>
          </p:cNvPr>
          <p:cNvSpPr txBox="1"/>
          <p:nvPr userDrawn="1"/>
        </p:nvSpPr>
        <p:spPr>
          <a:xfrm>
            <a:off x="8106268" y="4770423"/>
            <a:ext cx="710451" cy="2308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Graphic 16">
            <a:extLst>
              <a:ext uri="{FF2B5EF4-FFF2-40B4-BE49-F238E27FC236}">
                <a16:creationId xmlns:a16="http://schemas.microsoft.com/office/drawing/2014/main" id="{7890BEE9-D61E-5C62-7D62-EED4DDCA25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8168764" y="400923"/>
            <a:ext cx="694623" cy="183578"/>
          </a:xfrm>
          <a:prstGeom prst="rect">
            <a:avLst/>
          </a:prstGeom>
        </p:spPr>
      </p:pic>
    </p:spTree>
    <p:extLst>
      <p:ext uri="{BB962C8B-B14F-4D97-AF65-F5344CB8AC3E}">
        <p14:creationId xmlns:p14="http://schemas.microsoft.com/office/powerpoint/2010/main" val="1391842831"/>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9" r:id="rId10"/>
    <p:sldLayoutId id="2147483681" r:id="rId11"/>
  </p:sldLayoutIdLst>
  <p:txStyles>
    <p:title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twitter.com/RWJF" TargetMode="Externa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KnOw9fwAYh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8.png"/><Relationship Id="rId5" Type="http://schemas.openxmlformats.org/officeDocument/2006/relationships/image" Target="../media/image17.sv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47.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3.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9144000" cy="51435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1"/>
            <a:ext cx="7290486" cy="51434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endParaRPr lang="en-US" sz="900" dirty="0">
              <a:solidFill>
                <a:schemeClr val="bg1"/>
              </a:solidFill>
              <a:latin typeface="Sofia Pro Regular" panose="020B0000000000000000" pitchFamily="34" charset="0"/>
              <a:cs typeface="Poppins" panose="02000000000000000000" pitchFamily="2" charset="77"/>
            </a:endParaRPr>
          </a:p>
        </p:txBody>
      </p:sp>
      <p:sp>
        <p:nvSpPr>
          <p:cNvPr id="3" name="TextBox 2">
            <a:extLst>
              <a:ext uri="{FF2B5EF4-FFF2-40B4-BE49-F238E27FC236}">
                <a16:creationId xmlns:a16="http://schemas.microsoft.com/office/drawing/2014/main" id="{65EC6C24-4731-C512-0647-8E9568DF2144}"/>
              </a:ext>
            </a:extLst>
          </p:cNvPr>
          <p:cNvSpPr txBox="1"/>
          <p:nvPr/>
        </p:nvSpPr>
        <p:spPr>
          <a:xfrm>
            <a:off x="453493" y="1364475"/>
            <a:ext cx="3663778" cy="2023696"/>
          </a:xfrm>
          <a:prstGeom prst="rect">
            <a:avLst/>
          </a:prstGeom>
          <a:noFill/>
        </p:spPr>
        <p:txBody>
          <a:bodyPr wrap="square">
            <a:spAutoFit/>
          </a:bodyPr>
          <a:lstStyle/>
          <a:p>
            <a:pPr>
              <a:lnSpc>
                <a:spcPts val="5240"/>
              </a:lnSpc>
            </a:pPr>
            <a:r>
              <a:rPr lang="en-US" sz="3200" b="1" kern="1600" dirty="0">
                <a:solidFill>
                  <a:schemeClr val="bg1"/>
                </a:solidFill>
                <a:highlight>
                  <a:srgbClr val="2F336C"/>
                </a:highlight>
                <a:latin typeface="Sofia Pro Semi Bold" panose="020B0000000000000000" pitchFamily="34" charset="0"/>
                <a:cs typeface="Poppins SemiBold" panose="02000000000000000000" pitchFamily="2" charset="77"/>
              </a:rPr>
              <a:t>Creating an Inclusive Environment</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015927841"/>
      </p:ext>
    </p:extLst>
  </p:cSld>
  <p:clrMapOvr>
    <a:masterClrMapping/>
  </p:clrMapOvr>
  <mc:AlternateContent xmlns:mc="http://schemas.openxmlformats.org/markup-compatibility/2006" xmlns:p14="http://schemas.microsoft.com/office/powerpoint/2010/main">
    <mc:Choice Requires="p14">
      <p:transition spd="med" p14:dur="700" advTm="13548">
        <p:fade/>
      </p:transition>
    </mc:Choice>
    <mc:Fallback xmlns="">
      <p:transition spd="med" advTm="1354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630694-E2A9-4175-B09B-EB35F6096ACC}"/>
              </a:ext>
            </a:extLst>
          </p:cNvPr>
          <p:cNvSpPr txBox="1">
            <a:spLocks/>
          </p:cNvSpPr>
          <p:nvPr/>
        </p:nvSpPr>
        <p:spPr>
          <a:xfrm>
            <a:off x="342900" y="293069"/>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ea typeface="Tahoma" panose="020B0604030504040204" pitchFamily="34" charset="0"/>
                <a:cs typeface="Tahoma" panose="020B0604030504040204" pitchFamily="34" charset="0"/>
              </a:rPr>
              <a:t>What are we trying to achieve?</a:t>
            </a:r>
          </a:p>
        </p:txBody>
      </p:sp>
      <p:pic>
        <p:nvPicPr>
          <p:cNvPr id="6" name="Picture 2">
            <a:extLst>
              <a:ext uri="{FF2B5EF4-FFF2-40B4-BE49-F238E27FC236}">
                <a16:creationId xmlns:a16="http://schemas.microsoft.com/office/drawing/2014/main" id="{4B9AB28F-023E-4145-B1EE-CC5EAEC29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668" y="997527"/>
            <a:ext cx="5183991" cy="29159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7D7DC3-4701-5CC6-61CE-E7C974FB0884}"/>
              </a:ext>
            </a:extLst>
          </p:cNvPr>
          <p:cNvPicPr>
            <a:picLocks noChangeAspect="1"/>
          </p:cNvPicPr>
          <p:nvPr/>
        </p:nvPicPr>
        <p:blipFill rotWithShape="1">
          <a:blip r:embed="rId4">
            <a:extLst>
              <a:ext uri="{28A0092B-C50C-407E-A947-70E740481C1C}">
                <a14:useLocalDpi xmlns:a14="http://schemas.microsoft.com/office/drawing/2010/main" val="0"/>
              </a:ext>
            </a:extLst>
          </a:blip>
          <a:srcRect t="5331" b="7762"/>
          <a:stretch/>
        </p:blipFill>
        <p:spPr>
          <a:xfrm>
            <a:off x="1594187" y="792700"/>
            <a:ext cx="6326154" cy="3037549"/>
          </a:xfrm>
          <a:prstGeom prst="rect">
            <a:avLst/>
          </a:prstGeom>
        </p:spPr>
      </p:pic>
      <p:sp>
        <p:nvSpPr>
          <p:cNvPr id="7" name="TextBox 6">
            <a:extLst>
              <a:ext uri="{FF2B5EF4-FFF2-40B4-BE49-F238E27FC236}">
                <a16:creationId xmlns:a16="http://schemas.microsoft.com/office/drawing/2014/main" id="{D060016B-6E3E-4F69-A093-58209DEC53CD}"/>
              </a:ext>
            </a:extLst>
          </p:cNvPr>
          <p:cNvSpPr txBox="1"/>
          <p:nvPr/>
        </p:nvSpPr>
        <p:spPr>
          <a:xfrm>
            <a:off x="2137870" y="4007473"/>
            <a:ext cx="5238789" cy="276999"/>
          </a:xfrm>
          <a:prstGeom prst="rect">
            <a:avLst/>
          </a:prstGeom>
          <a:noFill/>
        </p:spPr>
        <p:txBody>
          <a:bodyPr wrap="square" rtlCol="0">
            <a:spAutoFit/>
          </a:bodyPr>
          <a:lstStyle/>
          <a:p>
            <a:pPr algn="ctr"/>
            <a:r>
              <a:rPr lang="en-GB" sz="1200" dirty="0">
                <a:solidFill>
                  <a:schemeClr val="tx1">
                    <a:lumMod val="65000"/>
                    <a:lumOff val="35000"/>
                  </a:schemeClr>
                </a:solidFill>
                <a:latin typeface="Sofia Pro Semi Bold" panose="020B0000000000000000" pitchFamily="34" charset="0"/>
              </a:rPr>
              <a:t>Image source Robert Wood Johnson Foundation (</a:t>
            </a:r>
            <a:r>
              <a:rPr lang="en-GB" sz="1200" dirty="0">
                <a:solidFill>
                  <a:schemeClr val="tx1">
                    <a:lumMod val="65000"/>
                    <a:lumOff val="35000"/>
                  </a:schemeClr>
                </a:solidFill>
                <a:latin typeface="Sofia Pro Semi Bold" panose="020B0000000000000000" pitchFamily="34" charset="0"/>
                <a:hlinkClick r:id="rId5">
                  <a:extLst>
                    <a:ext uri="{A12FA001-AC4F-418D-AE19-62706E023703}">
                      <ahyp:hlinkClr xmlns:ahyp="http://schemas.microsoft.com/office/drawing/2018/hyperlinkcolor" val="tx"/>
                    </a:ext>
                  </a:extLst>
                </a:hlinkClick>
              </a:rPr>
              <a:t>@RWJF</a:t>
            </a:r>
            <a:r>
              <a:rPr lang="en-GB" sz="1200" dirty="0">
                <a:solidFill>
                  <a:schemeClr val="tx1">
                    <a:lumMod val="65000"/>
                    <a:lumOff val="35000"/>
                  </a:schemeClr>
                </a:solidFill>
                <a:latin typeface="Sofia Pro Semi Bold" panose="020B0000000000000000" pitchFamily="34" charset="0"/>
              </a:rPr>
              <a:t>) </a:t>
            </a:r>
          </a:p>
        </p:txBody>
      </p:sp>
    </p:spTree>
    <p:extLst>
      <p:ext uri="{BB962C8B-B14F-4D97-AF65-F5344CB8AC3E}">
        <p14:creationId xmlns:p14="http://schemas.microsoft.com/office/powerpoint/2010/main" val="2911909450"/>
      </p:ext>
    </p:extLst>
  </p:cSld>
  <p:clrMapOvr>
    <a:masterClrMapping/>
  </p:clrMapOvr>
  <mc:AlternateContent xmlns:mc="http://schemas.openxmlformats.org/markup-compatibility/2006" xmlns:p14="http://schemas.microsoft.com/office/powerpoint/2010/main">
    <mc:Choice Requires="p14">
      <p:transition spd="slow" p14:dur="2000" advTm="50420"/>
    </mc:Choice>
    <mc:Fallback xmlns="">
      <p:transition spd="slow" advTm="504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CCDC23-7CF5-4FEC-9336-00097E2E66C7}"/>
              </a:ext>
            </a:extLst>
          </p:cNvPr>
          <p:cNvGrpSpPr/>
          <p:nvPr/>
        </p:nvGrpSpPr>
        <p:grpSpPr>
          <a:xfrm>
            <a:off x="2833325" y="779258"/>
            <a:ext cx="3313884" cy="376100"/>
            <a:chOff x="539552" y="2569397"/>
            <a:chExt cx="4087798" cy="804831"/>
          </a:xfrm>
          <a:solidFill>
            <a:srgbClr val="00B1B0"/>
          </a:solidFill>
        </p:grpSpPr>
        <p:grpSp>
          <p:nvGrpSpPr>
            <p:cNvPr id="7" name="Group 6">
              <a:extLst>
                <a:ext uri="{FF2B5EF4-FFF2-40B4-BE49-F238E27FC236}">
                  <a16:creationId xmlns:a16="http://schemas.microsoft.com/office/drawing/2014/main" id="{FF4E2B55-EF18-4526-9744-B351E8D196BA}"/>
                </a:ext>
              </a:extLst>
            </p:cNvPr>
            <p:cNvGrpSpPr/>
            <p:nvPr/>
          </p:nvGrpSpPr>
          <p:grpSpPr>
            <a:xfrm>
              <a:off x="539552" y="2569397"/>
              <a:ext cx="4087798" cy="804831"/>
              <a:chOff x="554038" y="1908175"/>
              <a:chExt cx="6102841" cy="1308100"/>
            </a:xfrm>
            <a:grpFill/>
          </p:grpSpPr>
          <p:sp>
            <p:nvSpPr>
              <p:cNvPr id="10" name="Freeform 6">
                <a:extLst>
                  <a:ext uri="{FF2B5EF4-FFF2-40B4-BE49-F238E27FC236}">
                    <a16:creationId xmlns:a16="http://schemas.microsoft.com/office/drawing/2014/main" id="{9E4BD58B-67DE-4DE2-A2C4-1155600638E9}"/>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861E61"/>
                </a:solidFill>
              </a:ln>
            </p:spPr>
            <p:txBody>
              <a:bodyPr vert="horz" wrap="square" lIns="68580" tIns="34290" rIns="68580" bIns="34290" numCol="1" anchor="t" anchorCtr="0" compatLnSpc="1">
                <a:prstTxWarp prst="textNoShape">
                  <a:avLst/>
                </a:prstTxWarp>
              </a:bodyPr>
              <a:lstStyle/>
              <a:p>
                <a:endParaRPr lang="en-GB" sz="1600" b="1" dirty="0">
                  <a:latin typeface="Sofia Pro Regular" panose="020B0604020202020204" charset="0"/>
                  <a:ea typeface="Tahoma" panose="020B0604030504040204" pitchFamily="34" charset="0"/>
                  <a:cs typeface="Tahoma" panose="020B0604030504040204" pitchFamily="34" charset="0"/>
                </a:endParaRPr>
              </a:p>
            </p:txBody>
          </p:sp>
          <p:sp>
            <p:nvSpPr>
              <p:cNvPr id="11" name="Freeform 7">
                <a:extLst>
                  <a:ext uri="{FF2B5EF4-FFF2-40B4-BE49-F238E27FC236}">
                    <a16:creationId xmlns:a16="http://schemas.microsoft.com/office/drawing/2014/main" id="{BCE9E839-5C3F-45D8-9F29-F88002B20492}"/>
                  </a:ext>
                </a:extLst>
              </p:cNvPr>
              <p:cNvSpPr>
                <a:spLocks/>
              </p:cNvSpPr>
              <p:nvPr/>
            </p:nvSpPr>
            <p:spPr bwMode="auto">
              <a:xfrm>
                <a:off x="1942004"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861E61"/>
              </a:solidFill>
              <a:ln>
                <a:solidFill>
                  <a:srgbClr val="861E61"/>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grpSp>
        <p:sp>
          <p:nvSpPr>
            <p:cNvPr id="8" name="Rectangle 7">
              <a:extLst>
                <a:ext uri="{FF2B5EF4-FFF2-40B4-BE49-F238E27FC236}">
                  <a16:creationId xmlns:a16="http://schemas.microsoft.com/office/drawing/2014/main" id="{236E3AF0-38E8-4E73-8A2D-4A5A94C6E2E7}"/>
                </a:ext>
              </a:extLst>
            </p:cNvPr>
            <p:cNvSpPr/>
            <p:nvPr/>
          </p:nvSpPr>
          <p:spPr>
            <a:xfrm>
              <a:off x="2301868" y="2578256"/>
              <a:ext cx="2266920" cy="724485"/>
            </a:xfrm>
            <a:prstGeom prst="rect">
              <a:avLst/>
            </a:prstGeom>
            <a:solidFill>
              <a:srgbClr val="861E61"/>
            </a:solidFill>
            <a:ln>
              <a:solidFill>
                <a:srgbClr val="861E61"/>
              </a:solidFill>
            </a:ln>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Reach Me</a:t>
              </a:r>
            </a:p>
          </p:txBody>
        </p:sp>
        <p:sp>
          <p:nvSpPr>
            <p:cNvPr id="9" name="Rectangle 8">
              <a:extLst>
                <a:ext uri="{FF2B5EF4-FFF2-40B4-BE49-F238E27FC236}">
                  <a16:creationId xmlns:a16="http://schemas.microsoft.com/office/drawing/2014/main" id="{74AC2F62-4A4C-43D6-9D03-0944C1D715B2}"/>
                </a:ext>
              </a:extLst>
            </p:cNvPr>
            <p:cNvSpPr/>
            <p:nvPr/>
          </p:nvSpPr>
          <p:spPr>
            <a:xfrm>
              <a:off x="704100" y="2615290"/>
              <a:ext cx="629612" cy="724187"/>
            </a:xfrm>
            <a:prstGeom prst="rect">
              <a:avLst/>
            </a:prstGeom>
            <a:noFill/>
            <a:ln>
              <a:noFill/>
            </a:ln>
          </p:spPr>
          <p:txBody>
            <a:bodyPr wrap="square">
              <a:spAutoFit/>
            </a:bodyPr>
            <a:lstStyle/>
            <a:p>
              <a:r>
                <a:rPr lang="en-GB" sz="1600" b="1" dirty="0">
                  <a:solidFill>
                    <a:srgbClr val="861E61"/>
                  </a:solidFill>
                  <a:latin typeface="Sofia Pro Regular" panose="020B0604020202020204" charset="0"/>
                  <a:ea typeface="Tahoma" panose="020B0604030504040204" pitchFamily="34" charset="0"/>
                  <a:cs typeface="Tahoma" panose="020B0604030504040204" pitchFamily="34" charset="0"/>
                </a:rPr>
                <a:t>1</a:t>
              </a:r>
            </a:p>
          </p:txBody>
        </p:sp>
      </p:grpSp>
      <p:grpSp>
        <p:nvGrpSpPr>
          <p:cNvPr id="12" name="Group 11">
            <a:extLst>
              <a:ext uri="{FF2B5EF4-FFF2-40B4-BE49-F238E27FC236}">
                <a16:creationId xmlns:a16="http://schemas.microsoft.com/office/drawing/2014/main" id="{AACBD3FA-892B-407B-92AA-409B19AB9341}"/>
              </a:ext>
            </a:extLst>
          </p:cNvPr>
          <p:cNvGrpSpPr/>
          <p:nvPr/>
        </p:nvGrpSpPr>
        <p:grpSpPr>
          <a:xfrm>
            <a:off x="2830159" y="1385609"/>
            <a:ext cx="3301549" cy="384809"/>
            <a:chOff x="539552" y="3376451"/>
            <a:chExt cx="4072582" cy="823467"/>
          </a:xfrm>
        </p:grpSpPr>
        <p:grpSp>
          <p:nvGrpSpPr>
            <p:cNvPr id="13" name="Group 12">
              <a:extLst>
                <a:ext uri="{FF2B5EF4-FFF2-40B4-BE49-F238E27FC236}">
                  <a16:creationId xmlns:a16="http://schemas.microsoft.com/office/drawing/2014/main" id="{822A0483-FCC1-4D12-B0CA-CF870B8AB97E}"/>
                </a:ext>
              </a:extLst>
            </p:cNvPr>
            <p:cNvGrpSpPr/>
            <p:nvPr/>
          </p:nvGrpSpPr>
          <p:grpSpPr>
            <a:xfrm>
              <a:off x="539552" y="3376451"/>
              <a:ext cx="4072582" cy="823467"/>
              <a:chOff x="554038" y="1877885"/>
              <a:chExt cx="6080125" cy="1338391"/>
            </a:xfrm>
          </p:grpSpPr>
          <p:sp>
            <p:nvSpPr>
              <p:cNvPr id="16" name="Freeform 6">
                <a:extLst>
                  <a:ext uri="{FF2B5EF4-FFF2-40B4-BE49-F238E27FC236}">
                    <a16:creationId xmlns:a16="http://schemas.microsoft.com/office/drawing/2014/main" id="{7F476B5D-6E5B-497E-A2E9-ED86B7B68DF7}"/>
                  </a:ext>
                </a:extLst>
              </p:cNvPr>
              <p:cNvSpPr>
                <a:spLocks/>
              </p:cNvSpPr>
              <p:nvPr/>
            </p:nvSpPr>
            <p:spPr bwMode="auto">
              <a:xfrm>
                <a:off x="554038" y="2003426"/>
                <a:ext cx="2022476"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92CDF5"/>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sp>
            <p:nvSpPr>
              <p:cNvPr id="17" name="Freeform 7">
                <a:extLst>
                  <a:ext uri="{FF2B5EF4-FFF2-40B4-BE49-F238E27FC236}">
                    <a16:creationId xmlns:a16="http://schemas.microsoft.com/office/drawing/2014/main" id="{8C839272-7DA8-4097-946C-5E0C8409193C}"/>
                  </a:ext>
                </a:extLst>
              </p:cNvPr>
              <p:cNvSpPr>
                <a:spLocks/>
              </p:cNvSpPr>
              <p:nvPr/>
            </p:nvSpPr>
            <p:spPr bwMode="auto">
              <a:xfrm>
                <a:off x="1919288" y="1877885"/>
                <a:ext cx="4714875" cy="1212851"/>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92CDF5"/>
              </a:solidFill>
              <a:ln>
                <a:solidFill>
                  <a:srgbClr val="92CDF5"/>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grpSp>
        <p:sp>
          <p:nvSpPr>
            <p:cNvPr id="14" name="Rectangle 13">
              <a:extLst>
                <a:ext uri="{FF2B5EF4-FFF2-40B4-BE49-F238E27FC236}">
                  <a16:creationId xmlns:a16="http://schemas.microsoft.com/office/drawing/2014/main" id="{123538E3-5082-4F4D-8B18-13031EA092AC}"/>
                </a:ext>
              </a:extLst>
            </p:cNvPr>
            <p:cNvSpPr/>
            <p:nvPr/>
          </p:nvSpPr>
          <p:spPr>
            <a:xfrm>
              <a:off x="2295768" y="3399109"/>
              <a:ext cx="2266920" cy="724484"/>
            </a:xfrm>
            <a:prstGeom prst="rect">
              <a:avLst/>
            </a:prstGeom>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Hear Me</a:t>
              </a:r>
            </a:p>
          </p:txBody>
        </p:sp>
        <p:sp>
          <p:nvSpPr>
            <p:cNvPr id="15" name="Rectangle 14">
              <a:extLst>
                <a:ext uri="{FF2B5EF4-FFF2-40B4-BE49-F238E27FC236}">
                  <a16:creationId xmlns:a16="http://schemas.microsoft.com/office/drawing/2014/main" id="{1CBA4459-4E04-4B47-9B50-BB03E11A6555}"/>
                </a:ext>
              </a:extLst>
            </p:cNvPr>
            <p:cNvSpPr/>
            <p:nvPr/>
          </p:nvSpPr>
          <p:spPr>
            <a:xfrm>
              <a:off x="543457" y="3443283"/>
              <a:ext cx="819949" cy="724484"/>
            </a:xfrm>
            <a:prstGeom prst="rect">
              <a:avLst/>
            </a:prstGeom>
          </p:spPr>
          <p:txBody>
            <a:bodyPr wrap="square">
              <a:spAutoFit/>
            </a:bodyPr>
            <a:lstStyle/>
            <a:p>
              <a:r>
                <a:rPr lang="en-GB" sz="1600" b="1" dirty="0">
                  <a:solidFill>
                    <a:srgbClr val="92CDF5"/>
                  </a:solidFill>
                  <a:latin typeface="Sofia Pro Regular" panose="020B0604020202020204" charset="0"/>
                  <a:ea typeface="Tahoma" panose="020B0604030504040204" pitchFamily="34" charset="0"/>
                  <a:cs typeface="Tahoma" panose="020B0604030504040204" pitchFamily="34" charset="0"/>
                </a:rPr>
                <a:t>2</a:t>
              </a:r>
            </a:p>
          </p:txBody>
        </p:sp>
      </p:grpSp>
      <p:grpSp>
        <p:nvGrpSpPr>
          <p:cNvPr id="18" name="Group 17">
            <a:extLst>
              <a:ext uri="{FF2B5EF4-FFF2-40B4-BE49-F238E27FC236}">
                <a16:creationId xmlns:a16="http://schemas.microsoft.com/office/drawing/2014/main" id="{2D2935D0-268C-4933-9FB3-754107BF1BE6}"/>
              </a:ext>
            </a:extLst>
          </p:cNvPr>
          <p:cNvGrpSpPr/>
          <p:nvPr/>
        </p:nvGrpSpPr>
        <p:grpSpPr>
          <a:xfrm>
            <a:off x="2830159" y="2018662"/>
            <a:ext cx="3394878" cy="378008"/>
            <a:chOff x="539552" y="4224244"/>
            <a:chExt cx="4187707" cy="808914"/>
          </a:xfrm>
        </p:grpSpPr>
        <p:grpSp>
          <p:nvGrpSpPr>
            <p:cNvPr id="19" name="Group 18">
              <a:extLst>
                <a:ext uri="{FF2B5EF4-FFF2-40B4-BE49-F238E27FC236}">
                  <a16:creationId xmlns:a16="http://schemas.microsoft.com/office/drawing/2014/main" id="{61781B07-A543-4090-B8D7-1B7F7A9F67A9}"/>
                </a:ext>
              </a:extLst>
            </p:cNvPr>
            <p:cNvGrpSpPr/>
            <p:nvPr/>
          </p:nvGrpSpPr>
          <p:grpSpPr>
            <a:xfrm>
              <a:off x="539552" y="4228327"/>
              <a:ext cx="4072582" cy="804831"/>
              <a:chOff x="554038" y="1908175"/>
              <a:chExt cx="6080125" cy="1308100"/>
            </a:xfrm>
          </p:grpSpPr>
          <p:sp>
            <p:nvSpPr>
              <p:cNvPr id="22" name="Freeform 6">
                <a:extLst>
                  <a:ext uri="{FF2B5EF4-FFF2-40B4-BE49-F238E27FC236}">
                    <a16:creationId xmlns:a16="http://schemas.microsoft.com/office/drawing/2014/main" id="{79272342-4046-4440-A1C7-E843461FAA71}"/>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D83B2C"/>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sp>
            <p:nvSpPr>
              <p:cNvPr id="23" name="Freeform 7">
                <a:extLst>
                  <a:ext uri="{FF2B5EF4-FFF2-40B4-BE49-F238E27FC236}">
                    <a16:creationId xmlns:a16="http://schemas.microsoft.com/office/drawing/2014/main" id="{284A1CF4-B52C-4C71-A168-1D711986D24C}"/>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D83B2C"/>
              </a:solidFill>
              <a:ln>
                <a:solidFill>
                  <a:srgbClr val="D83B2C"/>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grpSp>
        <p:sp>
          <p:nvSpPr>
            <p:cNvPr id="20" name="Rectangle 19">
              <a:extLst>
                <a:ext uri="{FF2B5EF4-FFF2-40B4-BE49-F238E27FC236}">
                  <a16:creationId xmlns:a16="http://schemas.microsoft.com/office/drawing/2014/main" id="{BE099EEA-1C84-41A0-B479-5BACE0EC5990}"/>
                </a:ext>
              </a:extLst>
            </p:cNvPr>
            <p:cNvSpPr/>
            <p:nvPr/>
          </p:nvSpPr>
          <p:spPr>
            <a:xfrm>
              <a:off x="2295768" y="4224244"/>
              <a:ext cx="2431491" cy="724485"/>
            </a:xfrm>
            <a:prstGeom prst="rect">
              <a:avLst/>
            </a:prstGeom>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Welcome Me</a:t>
              </a:r>
            </a:p>
          </p:txBody>
        </p:sp>
        <p:sp>
          <p:nvSpPr>
            <p:cNvPr id="21" name="Rectangle 20">
              <a:extLst>
                <a:ext uri="{FF2B5EF4-FFF2-40B4-BE49-F238E27FC236}">
                  <a16:creationId xmlns:a16="http://schemas.microsoft.com/office/drawing/2014/main" id="{7BCB699F-FA52-41B3-805D-C60D84E159F7}"/>
                </a:ext>
              </a:extLst>
            </p:cNvPr>
            <p:cNvSpPr/>
            <p:nvPr/>
          </p:nvSpPr>
          <p:spPr>
            <a:xfrm>
              <a:off x="552993" y="4279880"/>
              <a:ext cx="443794" cy="724485"/>
            </a:xfrm>
            <a:prstGeom prst="rect">
              <a:avLst/>
            </a:prstGeom>
          </p:spPr>
          <p:txBody>
            <a:bodyPr wrap="square">
              <a:spAutoFit/>
            </a:bodyPr>
            <a:lstStyle/>
            <a:p>
              <a:r>
                <a:rPr lang="en-GB" sz="1600" b="1" dirty="0">
                  <a:solidFill>
                    <a:srgbClr val="D83B2C"/>
                  </a:solidFill>
                  <a:latin typeface="Sofia Pro Regular" panose="020B0604020202020204" charset="0"/>
                  <a:ea typeface="Tahoma" panose="020B0604030504040204" pitchFamily="34" charset="0"/>
                  <a:cs typeface="Tahoma" panose="020B0604030504040204" pitchFamily="34" charset="0"/>
                </a:rPr>
                <a:t>3</a:t>
              </a:r>
            </a:p>
          </p:txBody>
        </p:sp>
      </p:grpSp>
      <p:grpSp>
        <p:nvGrpSpPr>
          <p:cNvPr id="24" name="Group 23">
            <a:extLst>
              <a:ext uri="{FF2B5EF4-FFF2-40B4-BE49-F238E27FC236}">
                <a16:creationId xmlns:a16="http://schemas.microsoft.com/office/drawing/2014/main" id="{D2E92EA8-648B-4977-AF2C-C3641126FBE5}"/>
              </a:ext>
            </a:extLst>
          </p:cNvPr>
          <p:cNvGrpSpPr/>
          <p:nvPr/>
        </p:nvGrpSpPr>
        <p:grpSpPr>
          <a:xfrm>
            <a:off x="2824460" y="2617528"/>
            <a:ext cx="3301549" cy="385646"/>
            <a:chOff x="539552" y="5075190"/>
            <a:chExt cx="4072582" cy="825258"/>
          </a:xfrm>
          <a:solidFill>
            <a:srgbClr val="00B1B0"/>
          </a:solidFill>
        </p:grpSpPr>
        <p:grpSp>
          <p:nvGrpSpPr>
            <p:cNvPr id="25" name="Group 24">
              <a:extLst>
                <a:ext uri="{FF2B5EF4-FFF2-40B4-BE49-F238E27FC236}">
                  <a16:creationId xmlns:a16="http://schemas.microsoft.com/office/drawing/2014/main" id="{E9E39E1C-B672-4FA8-8355-9B9298ADF2BD}"/>
                </a:ext>
              </a:extLst>
            </p:cNvPr>
            <p:cNvGrpSpPr/>
            <p:nvPr/>
          </p:nvGrpSpPr>
          <p:grpSpPr>
            <a:xfrm>
              <a:off x="539552" y="5095616"/>
              <a:ext cx="4072582" cy="804832"/>
              <a:chOff x="554038" y="1908175"/>
              <a:chExt cx="6080125" cy="1308100"/>
            </a:xfrm>
            <a:grpFill/>
          </p:grpSpPr>
          <p:sp>
            <p:nvSpPr>
              <p:cNvPr id="28" name="Freeform 6">
                <a:extLst>
                  <a:ext uri="{FF2B5EF4-FFF2-40B4-BE49-F238E27FC236}">
                    <a16:creationId xmlns:a16="http://schemas.microsoft.com/office/drawing/2014/main" id="{D915F1EE-E8EC-409E-B1EF-057E1F7BE635}"/>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noFill/>
              <a:ln>
                <a:solidFill>
                  <a:srgbClr val="00526A"/>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sp>
            <p:nvSpPr>
              <p:cNvPr id="29" name="Freeform 7">
                <a:extLst>
                  <a:ext uri="{FF2B5EF4-FFF2-40B4-BE49-F238E27FC236}">
                    <a16:creationId xmlns:a16="http://schemas.microsoft.com/office/drawing/2014/main" id="{7D5E5C61-ED23-49F1-8006-B1CE23114FF1}"/>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3AB0B0"/>
              </a:solidFill>
              <a:ln>
                <a:solidFill>
                  <a:srgbClr val="3AB0B0"/>
                </a:solidFill>
              </a:ln>
            </p:spPr>
            <p:txBody>
              <a:bodyPr vert="horz" wrap="square" lIns="68580" tIns="34290" rIns="68580" bIns="34290" numCol="1" anchor="t" anchorCtr="0" compatLnSpc="1">
                <a:prstTxWarp prst="textNoShape">
                  <a:avLst/>
                </a:prstTxWarp>
              </a:bodyPr>
              <a:lstStyle/>
              <a:p>
                <a:endParaRPr lang="en-GB" sz="1600" b="1" dirty="0">
                  <a:latin typeface="Sofia Pro Regular" panose="020B0604020202020204" charset="0"/>
                  <a:ea typeface="Tahoma" panose="020B0604030504040204" pitchFamily="34" charset="0"/>
                  <a:cs typeface="Tahoma" panose="020B0604030504040204" pitchFamily="34" charset="0"/>
                </a:endParaRPr>
              </a:p>
            </p:txBody>
          </p:sp>
        </p:grpSp>
        <p:sp>
          <p:nvSpPr>
            <p:cNvPr id="26" name="Rectangle 25">
              <a:extLst>
                <a:ext uri="{FF2B5EF4-FFF2-40B4-BE49-F238E27FC236}">
                  <a16:creationId xmlns:a16="http://schemas.microsoft.com/office/drawing/2014/main" id="{65B89D69-B618-4596-BC52-E5CCC5684FF9}"/>
                </a:ext>
              </a:extLst>
            </p:cNvPr>
            <p:cNvSpPr/>
            <p:nvPr/>
          </p:nvSpPr>
          <p:spPr>
            <a:xfrm>
              <a:off x="2294821" y="5075190"/>
              <a:ext cx="2266920" cy="724484"/>
            </a:xfrm>
            <a:prstGeom prst="rect">
              <a:avLst/>
            </a:prstGeom>
            <a:grpFill/>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Support Me</a:t>
              </a:r>
            </a:p>
          </p:txBody>
        </p:sp>
        <p:sp>
          <p:nvSpPr>
            <p:cNvPr id="27" name="Rectangle 26">
              <a:extLst>
                <a:ext uri="{FF2B5EF4-FFF2-40B4-BE49-F238E27FC236}">
                  <a16:creationId xmlns:a16="http://schemas.microsoft.com/office/drawing/2014/main" id="{38960B83-A4C1-4B62-A1BF-B5F1BD2A3687}"/>
                </a:ext>
              </a:extLst>
            </p:cNvPr>
            <p:cNvSpPr/>
            <p:nvPr/>
          </p:nvSpPr>
          <p:spPr>
            <a:xfrm>
              <a:off x="546582" y="5134918"/>
              <a:ext cx="443794" cy="724484"/>
            </a:xfrm>
            <a:prstGeom prst="rect">
              <a:avLst/>
            </a:prstGeom>
            <a:noFill/>
          </p:spPr>
          <p:txBody>
            <a:bodyPr wrap="square">
              <a:spAutoFit/>
            </a:bodyPr>
            <a:lstStyle/>
            <a:p>
              <a:r>
                <a:rPr lang="en-GB" sz="1600" b="1" dirty="0">
                  <a:solidFill>
                    <a:srgbClr val="00B1B0"/>
                  </a:solidFill>
                  <a:latin typeface="Sofia Pro Regular" panose="020B0604020202020204" charset="0"/>
                  <a:ea typeface="Tahoma" panose="020B0604030504040204" pitchFamily="34" charset="0"/>
                  <a:cs typeface="Tahoma" panose="020B0604030504040204" pitchFamily="34" charset="0"/>
                </a:rPr>
                <a:t>4</a:t>
              </a:r>
            </a:p>
          </p:txBody>
        </p:sp>
      </p:grpSp>
      <p:grpSp>
        <p:nvGrpSpPr>
          <p:cNvPr id="31" name="Group 30">
            <a:extLst>
              <a:ext uri="{FF2B5EF4-FFF2-40B4-BE49-F238E27FC236}">
                <a16:creationId xmlns:a16="http://schemas.microsoft.com/office/drawing/2014/main" id="{AB225B44-89F1-4EBD-9F56-DA50350AA4D6}"/>
              </a:ext>
            </a:extLst>
          </p:cNvPr>
          <p:cNvGrpSpPr/>
          <p:nvPr/>
        </p:nvGrpSpPr>
        <p:grpSpPr>
          <a:xfrm>
            <a:off x="2834124" y="3251418"/>
            <a:ext cx="3301549" cy="380700"/>
            <a:chOff x="539552" y="3385243"/>
            <a:chExt cx="4072582" cy="814674"/>
          </a:xfrm>
        </p:grpSpPr>
        <p:grpSp>
          <p:nvGrpSpPr>
            <p:cNvPr id="32" name="Group 31">
              <a:extLst>
                <a:ext uri="{FF2B5EF4-FFF2-40B4-BE49-F238E27FC236}">
                  <a16:creationId xmlns:a16="http://schemas.microsoft.com/office/drawing/2014/main" id="{99782BC7-E80C-4714-8C1A-1D697628E7FE}"/>
                </a:ext>
              </a:extLst>
            </p:cNvPr>
            <p:cNvGrpSpPr/>
            <p:nvPr/>
          </p:nvGrpSpPr>
          <p:grpSpPr>
            <a:xfrm>
              <a:off x="539552" y="3395087"/>
              <a:ext cx="4072582" cy="804830"/>
              <a:chOff x="554038" y="1908175"/>
              <a:chExt cx="6080125" cy="1308100"/>
            </a:xfrm>
          </p:grpSpPr>
          <p:sp>
            <p:nvSpPr>
              <p:cNvPr id="35" name="Freeform 6">
                <a:extLst>
                  <a:ext uri="{FF2B5EF4-FFF2-40B4-BE49-F238E27FC236}">
                    <a16:creationId xmlns:a16="http://schemas.microsoft.com/office/drawing/2014/main" id="{1400F93F-D0B0-4951-8E8E-CA478022D172}"/>
                  </a:ext>
                </a:extLst>
              </p:cNvPr>
              <p:cNvSpPr>
                <a:spLocks/>
              </p:cNvSpPr>
              <p:nvPr/>
            </p:nvSpPr>
            <p:spPr bwMode="auto">
              <a:xfrm>
                <a:off x="554038" y="2003425"/>
                <a:ext cx="2022475"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F39444"/>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sp>
            <p:nvSpPr>
              <p:cNvPr id="36" name="Freeform 7">
                <a:extLst>
                  <a:ext uri="{FF2B5EF4-FFF2-40B4-BE49-F238E27FC236}">
                    <a16:creationId xmlns:a16="http://schemas.microsoft.com/office/drawing/2014/main" id="{81524302-5139-4330-9644-C74272BFF1F4}"/>
                  </a:ext>
                </a:extLst>
              </p:cNvPr>
              <p:cNvSpPr>
                <a:spLocks/>
              </p:cNvSpPr>
              <p:nvPr/>
            </p:nvSpPr>
            <p:spPr bwMode="auto">
              <a:xfrm>
                <a:off x="1919288" y="1908175"/>
                <a:ext cx="4714875"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F39444"/>
              </a:solidFill>
              <a:ln>
                <a:solidFill>
                  <a:srgbClr val="EB8C00"/>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grpSp>
        <p:sp>
          <p:nvSpPr>
            <p:cNvPr id="33" name="Rectangle 32">
              <a:extLst>
                <a:ext uri="{FF2B5EF4-FFF2-40B4-BE49-F238E27FC236}">
                  <a16:creationId xmlns:a16="http://schemas.microsoft.com/office/drawing/2014/main" id="{0D2E339A-BEF0-410B-8C9A-FD9A2C4A5A1C}"/>
                </a:ext>
              </a:extLst>
            </p:cNvPr>
            <p:cNvSpPr/>
            <p:nvPr/>
          </p:nvSpPr>
          <p:spPr>
            <a:xfrm>
              <a:off x="2290877" y="3385243"/>
              <a:ext cx="2266920" cy="724484"/>
            </a:xfrm>
            <a:prstGeom prst="rect">
              <a:avLst/>
            </a:prstGeom>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Value Me</a:t>
              </a:r>
            </a:p>
          </p:txBody>
        </p:sp>
        <p:sp>
          <p:nvSpPr>
            <p:cNvPr id="34" name="Rectangle 33">
              <a:extLst>
                <a:ext uri="{FF2B5EF4-FFF2-40B4-BE49-F238E27FC236}">
                  <a16:creationId xmlns:a16="http://schemas.microsoft.com/office/drawing/2014/main" id="{49D6BF10-9A57-438E-BBBE-E9795C123ACB}"/>
                </a:ext>
              </a:extLst>
            </p:cNvPr>
            <p:cNvSpPr/>
            <p:nvPr/>
          </p:nvSpPr>
          <p:spPr>
            <a:xfrm>
              <a:off x="544489" y="3435955"/>
              <a:ext cx="819949" cy="724484"/>
            </a:xfrm>
            <a:prstGeom prst="rect">
              <a:avLst/>
            </a:prstGeom>
          </p:spPr>
          <p:txBody>
            <a:bodyPr wrap="square">
              <a:spAutoFit/>
            </a:bodyPr>
            <a:lstStyle/>
            <a:p>
              <a:r>
                <a:rPr lang="en-GB" sz="1600" b="1" dirty="0">
                  <a:solidFill>
                    <a:srgbClr val="F39444"/>
                  </a:solidFill>
                  <a:latin typeface="Sofia Pro Regular" panose="020B0604020202020204" charset="0"/>
                  <a:ea typeface="Tahoma" panose="020B0604030504040204" pitchFamily="34" charset="0"/>
                  <a:cs typeface="Tahoma" panose="020B0604030504040204" pitchFamily="34" charset="0"/>
                </a:rPr>
                <a:t>5</a:t>
              </a:r>
            </a:p>
          </p:txBody>
        </p:sp>
      </p:grpSp>
      <p:grpSp>
        <p:nvGrpSpPr>
          <p:cNvPr id="37" name="Group 36">
            <a:extLst>
              <a:ext uri="{FF2B5EF4-FFF2-40B4-BE49-F238E27FC236}">
                <a16:creationId xmlns:a16="http://schemas.microsoft.com/office/drawing/2014/main" id="{FF66216E-00F8-458B-9973-27F5EEC43A09}"/>
              </a:ext>
            </a:extLst>
          </p:cNvPr>
          <p:cNvGrpSpPr/>
          <p:nvPr/>
        </p:nvGrpSpPr>
        <p:grpSpPr>
          <a:xfrm>
            <a:off x="2824460" y="3880364"/>
            <a:ext cx="3400577" cy="350045"/>
            <a:chOff x="539553" y="4228327"/>
            <a:chExt cx="4194737" cy="749075"/>
          </a:xfrm>
        </p:grpSpPr>
        <p:grpSp>
          <p:nvGrpSpPr>
            <p:cNvPr id="38" name="Group 37">
              <a:extLst>
                <a:ext uri="{FF2B5EF4-FFF2-40B4-BE49-F238E27FC236}">
                  <a16:creationId xmlns:a16="http://schemas.microsoft.com/office/drawing/2014/main" id="{008F20B9-9691-49CD-83AE-29CDA215C94D}"/>
                </a:ext>
              </a:extLst>
            </p:cNvPr>
            <p:cNvGrpSpPr/>
            <p:nvPr/>
          </p:nvGrpSpPr>
          <p:grpSpPr>
            <a:xfrm>
              <a:off x="539553" y="4228327"/>
              <a:ext cx="4085466" cy="746227"/>
              <a:chOff x="554040" y="1908175"/>
              <a:chExt cx="6099360" cy="1212850"/>
            </a:xfrm>
          </p:grpSpPr>
          <p:sp>
            <p:nvSpPr>
              <p:cNvPr id="41" name="Freeform 6">
                <a:extLst>
                  <a:ext uri="{FF2B5EF4-FFF2-40B4-BE49-F238E27FC236}">
                    <a16:creationId xmlns:a16="http://schemas.microsoft.com/office/drawing/2014/main" id="{0CB9919B-2904-4145-9736-AD69602EDC90}"/>
                  </a:ext>
                </a:extLst>
              </p:cNvPr>
              <p:cNvSpPr>
                <a:spLocks/>
              </p:cNvSpPr>
              <p:nvPr/>
            </p:nvSpPr>
            <p:spPr bwMode="auto">
              <a:xfrm>
                <a:off x="554040" y="1908175"/>
                <a:ext cx="2022476" cy="1212850"/>
              </a:xfrm>
              <a:custGeom>
                <a:avLst/>
                <a:gdLst>
                  <a:gd name="T0" fmla="*/ 632 w 1274"/>
                  <a:gd name="T1" fmla="*/ 0 h 764"/>
                  <a:gd name="T2" fmla="*/ 632 w 1274"/>
                  <a:gd name="T3" fmla="*/ 0 h 764"/>
                  <a:gd name="T4" fmla="*/ 664 w 1274"/>
                  <a:gd name="T5" fmla="*/ 2 h 764"/>
                  <a:gd name="T6" fmla="*/ 696 w 1274"/>
                  <a:gd name="T7" fmla="*/ 6 h 764"/>
                  <a:gd name="T8" fmla="*/ 726 w 1274"/>
                  <a:gd name="T9" fmla="*/ 14 h 764"/>
                  <a:gd name="T10" fmla="*/ 756 w 1274"/>
                  <a:gd name="T11" fmla="*/ 24 h 764"/>
                  <a:gd name="T12" fmla="*/ 784 w 1274"/>
                  <a:gd name="T13" fmla="*/ 36 h 764"/>
                  <a:gd name="T14" fmla="*/ 810 w 1274"/>
                  <a:gd name="T15" fmla="*/ 52 h 764"/>
                  <a:gd name="T16" fmla="*/ 838 w 1274"/>
                  <a:gd name="T17" fmla="*/ 70 h 764"/>
                  <a:gd name="T18" fmla="*/ 864 w 1274"/>
                  <a:gd name="T19" fmla="*/ 90 h 764"/>
                  <a:gd name="T20" fmla="*/ 890 w 1274"/>
                  <a:gd name="T21" fmla="*/ 114 h 764"/>
                  <a:gd name="T22" fmla="*/ 916 w 1274"/>
                  <a:gd name="T23" fmla="*/ 138 h 764"/>
                  <a:gd name="T24" fmla="*/ 970 w 1274"/>
                  <a:gd name="T25" fmla="*/ 194 h 764"/>
                  <a:gd name="T26" fmla="*/ 1026 w 1274"/>
                  <a:gd name="T27" fmla="*/ 256 h 764"/>
                  <a:gd name="T28" fmla="*/ 1088 w 1274"/>
                  <a:gd name="T29" fmla="*/ 326 h 764"/>
                  <a:gd name="T30" fmla="*/ 1088 w 1274"/>
                  <a:gd name="T31" fmla="*/ 326 h 764"/>
                  <a:gd name="T32" fmla="*/ 1106 w 1274"/>
                  <a:gd name="T33" fmla="*/ 342 h 764"/>
                  <a:gd name="T34" fmla="*/ 1122 w 1274"/>
                  <a:gd name="T35" fmla="*/ 352 h 764"/>
                  <a:gd name="T36" fmla="*/ 1138 w 1274"/>
                  <a:gd name="T37" fmla="*/ 358 h 764"/>
                  <a:gd name="T38" fmla="*/ 1156 w 1274"/>
                  <a:gd name="T39" fmla="*/ 360 h 764"/>
                  <a:gd name="T40" fmla="*/ 1172 w 1274"/>
                  <a:gd name="T41" fmla="*/ 358 h 764"/>
                  <a:gd name="T42" fmla="*/ 1186 w 1274"/>
                  <a:gd name="T43" fmla="*/ 354 h 764"/>
                  <a:gd name="T44" fmla="*/ 1202 w 1274"/>
                  <a:gd name="T45" fmla="*/ 346 h 764"/>
                  <a:gd name="T46" fmla="*/ 1216 w 1274"/>
                  <a:gd name="T47" fmla="*/ 338 h 764"/>
                  <a:gd name="T48" fmla="*/ 1228 w 1274"/>
                  <a:gd name="T49" fmla="*/ 328 h 764"/>
                  <a:gd name="T50" fmla="*/ 1240 w 1274"/>
                  <a:gd name="T51" fmla="*/ 316 h 764"/>
                  <a:gd name="T52" fmla="*/ 1258 w 1274"/>
                  <a:gd name="T53" fmla="*/ 296 h 764"/>
                  <a:gd name="T54" fmla="*/ 1270 w 1274"/>
                  <a:gd name="T55" fmla="*/ 280 h 764"/>
                  <a:gd name="T56" fmla="*/ 1274 w 1274"/>
                  <a:gd name="T57" fmla="*/ 274 h 764"/>
                  <a:gd name="T58" fmla="*/ 1274 w 1274"/>
                  <a:gd name="T59" fmla="*/ 274 h 764"/>
                  <a:gd name="T60" fmla="*/ 1074 w 1274"/>
                  <a:gd name="T61" fmla="*/ 476 h 764"/>
                  <a:gd name="T62" fmla="*/ 1074 w 1274"/>
                  <a:gd name="T63" fmla="*/ 476 h 764"/>
                  <a:gd name="T64" fmla="*/ 984 w 1274"/>
                  <a:gd name="T65" fmla="*/ 566 h 764"/>
                  <a:gd name="T66" fmla="*/ 934 w 1274"/>
                  <a:gd name="T67" fmla="*/ 614 h 764"/>
                  <a:gd name="T68" fmla="*/ 908 w 1274"/>
                  <a:gd name="T69" fmla="*/ 638 h 764"/>
                  <a:gd name="T70" fmla="*/ 882 w 1274"/>
                  <a:gd name="T71" fmla="*/ 660 h 764"/>
                  <a:gd name="T72" fmla="*/ 854 w 1274"/>
                  <a:gd name="T73" fmla="*/ 680 h 764"/>
                  <a:gd name="T74" fmla="*/ 826 w 1274"/>
                  <a:gd name="T75" fmla="*/ 700 h 764"/>
                  <a:gd name="T76" fmla="*/ 796 w 1274"/>
                  <a:gd name="T77" fmla="*/ 716 h 764"/>
                  <a:gd name="T78" fmla="*/ 766 w 1274"/>
                  <a:gd name="T79" fmla="*/ 732 h 764"/>
                  <a:gd name="T80" fmla="*/ 734 w 1274"/>
                  <a:gd name="T81" fmla="*/ 744 h 764"/>
                  <a:gd name="T82" fmla="*/ 700 w 1274"/>
                  <a:gd name="T83" fmla="*/ 754 h 764"/>
                  <a:gd name="T84" fmla="*/ 666 w 1274"/>
                  <a:gd name="T85" fmla="*/ 762 h 764"/>
                  <a:gd name="T86" fmla="*/ 632 w 1274"/>
                  <a:gd name="T87" fmla="*/ 764 h 764"/>
                  <a:gd name="T88" fmla="*/ 632 w 1274"/>
                  <a:gd name="T89" fmla="*/ 764 h 764"/>
                  <a:gd name="T90" fmla="*/ 302 w 1274"/>
                  <a:gd name="T91" fmla="*/ 764 h 764"/>
                  <a:gd name="T92" fmla="*/ 0 w 1274"/>
                  <a:gd name="T93" fmla="*/ 764 h 764"/>
                  <a:gd name="T94" fmla="*/ 0 w 1274"/>
                  <a:gd name="T95" fmla="*/ 0 h 764"/>
                  <a:gd name="T96" fmla="*/ 0 w 1274"/>
                  <a:gd name="T97" fmla="*/ 0 h 764"/>
                  <a:gd name="T98" fmla="*/ 632 w 1274"/>
                  <a:gd name="T99" fmla="*/ 0 h 764"/>
                  <a:gd name="T100" fmla="*/ 632 w 1274"/>
                  <a:gd name="T10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4" h="764">
                    <a:moveTo>
                      <a:pt x="632" y="0"/>
                    </a:moveTo>
                    <a:lnTo>
                      <a:pt x="632" y="0"/>
                    </a:lnTo>
                    <a:lnTo>
                      <a:pt x="664" y="2"/>
                    </a:lnTo>
                    <a:lnTo>
                      <a:pt x="696" y="6"/>
                    </a:lnTo>
                    <a:lnTo>
                      <a:pt x="726" y="14"/>
                    </a:lnTo>
                    <a:lnTo>
                      <a:pt x="756" y="24"/>
                    </a:lnTo>
                    <a:lnTo>
                      <a:pt x="784" y="36"/>
                    </a:lnTo>
                    <a:lnTo>
                      <a:pt x="810" y="52"/>
                    </a:lnTo>
                    <a:lnTo>
                      <a:pt x="838" y="70"/>
                    </a:lnTo>
                    <a:lnTo>
                      <a:pt x="864" y="90"/>
                    </a:lnTo>
                    <a:lnTo>
                      <a:pt x="890" y="114"/>
                    </a:lnTo>
                    <a:lnTo>
                      <a:pt x="916" y="138"/>
                    </a:lnTo>
                    <a:lnTo>
                      <a:pt x="970" y="194"/>
                    </a:lnTo>
                    <a:lnTo>
                      <a:pt x="1026" y="256"/>
                    </a:lnTo>
                    <a:lnTo>
                      <a:pt x="1088" y="326"/>
                    </a:lnTo>
                    <a:lnTo>
                      <a:pt x="1088" y="326"/>
                    </a:lnTo>
                    <a:lnTo>
                      <a:pt x="1106" y="342"/>
                    </a:lnTo>
                    <a:lnTo>
                      <a:pt x="1122" y="352"/>
                    </a:lnTo>
                    <a:lnTo>
                      <a:pt x="1138" y="358"/>
                    </a:lnTo>
                    <a:lnTo>
                      <a:pt x="1156" y="360"/>
                    </a:lnTo>
                    <a:lnTo>
                      <a:pt x="1172" y="358"/>
                    </a:lnTo>
                    <a:lnTo>
                      <a:pt x="1186" y="354"/>
                    </a:lnTo>
                    <a:lnTo>
                      <a:pt x="1202" y="346"/>
                    </a:lnTo>
                    <a:lnTo>
                      <a:pt x="1216" y="338"/>
                    </a:lnTo>
                    <a:lnTo>
                      <a:pt x="1228" y="328"/>
                    </a:lnTo>
                    <a:lnTo>
                      <a:pt x="1240" y="316"/>
                    </a:lnTo>
                    <a:lnTo>
                      <a:pt x="1258" y="296"/>
                    </a:lnTo>
                    <a:lnTo>
                      <a:pt x="1270" y="280"/>
                    </a:lnTo>
                    <a:lnTo>
                      <a:pt x="1274" y="274"/>
                    </a:lnTo>
                    <a:lnTo>
                      <a:pt x="1274" y="274"/>
                    </a:lnTo>
                    <a:lnTo>
                      <a:pt x="1074" y="476"/>
                    </a:lnTo>
                    <a:lnTo>
                      <a:pt x="1074" y="476"/>
                    </a:lnTo>
                    <a:lnTo>
                      <a:pt x="984" y="566"/>
                    </a:lnTo>
                    <a:lnTo>
                      <a:pt x="934" y="614"/>
                    </a:lnTo>
                    <a:lnTo>
                      <a:pt x="908" y="638"/>
                    </a:lnTo>
                    <a:lnTo>
                      <a:pt x="882" y="660"/>
                    </a:lnTo>
                    <a:lnTo>
                      <a:pt x="854" y="680"/>
                    </a:lnTo>
                    <a:lnTo>
                      <a:pt x="826" y="700"/>
                    </a:lnTo>
                    <a:lnTo>
                      <a:pt x="796" y="716"/>
                    </a:lnTo>
                    <a:lnTo>
                      <a:pt x="766" y="732"/>
                    </a:lnTo>
                    <a:lnTo>
                      <a:pt x="734" y="744"/>
                    </a:lnTo>
                    <a:lnTo>
                      <a:pt x="700" y="754"/>
                    </a:lnTo>
                    <a:lnTo>
                      <a:pt x="666" y="762"/>
                    </a:lnTo>
                    <a:lnTo>
                      <a:pt x="632" y="764"/>
                    </a:lnTo>
                    <a:lnTo>
                      <a:pt x="632" y="764"/>
                    </a:lnTo>
                    <a:lnTo>
                      <a:pt x="302" y="764"/>
                    </a:lnTo>
                    <a:lnTo>
                      <a:pt x="0" y="764"/>
                    </a:lnTo>
                    <a:lnTo>
                      <a:pt x="0" y="0"/>
                    </a:lnTo>
                    <a:lnTo>
                      <a:pt x="0" y="0"/>
                    </a:lnTo>
                    <a:lnTo>
                      <a:pt x="632" y="0"/>
                    </a:lnTo>
                    <a:lnTo>
                      <a:pt x="632" y="0"/>
                    </a:lnTo>
                    <a:close/>
                  </a:path>
                </a:pathLst>
              </a:custGeom>
              <a:solidFill>
                <a:schemeClr val="bg1"/>
              </a:solidFill>
              <a:ln>
                <a:solidFill>
                  <a:srgbClr val="363A72"/>
                </a:solidFill>
              </a:ln>
            </p:spPr>
            <p:txBody>
              <a:bodyPr vert="horz" wrap="square" lIns="68580" tIns="34290" rIns="68580" bIns="34290" numCol="1" anchor="t" anchorCtr="0" compatLnSpc="1">
                <a:prstTxWarp prst="textNoShape">
                  <a:avLst/>
                </a:prstTxWarp>
              </a:bodyPr>
              <a:lstStyle/>
              <a:p>
                <a:endParaRPr lang="en-GB" sz="1600" b="1">
                  <a:latin typeface="Sofia Pro Regular" panose="020B0604020202020204" charset="0"/>
                  <a:ea typeface="Tahoma" panose="020B0604030504040204" pitchFamily="34" charset="0"/>
                  <a:cs typeface="Tahoma" panose="020B0604030504040204" pitchFamily="34" charset="0"/>
                </a:endParaRPr>
              </a:p>
            </p:txBody>
          </p:sp>
          <p:sp>
            <p:nvSpPr>
              <p:cNvPr id="42" name="Freeform 7">
                <a:extLst>
                  <a:ext uri="{FF2B5EF4-FFF2-40B4-BE49-F238E27FC236}">
                    <a16:creationId xmlns:a16="http://schemas.microsoft.com/office/drawing/2014/main" id="{192EDE8E-4C31-4A28-A726-AAC41AF8CE56}"/>
                  </a:ext>
                </a:extLst>
              </p:cNvPr>
              <p:cNvSpPr>
                <a:spLocks/>
              </p:cNvSpPr>
              <p:nvPr/>
            </p:nvSpPr>
            <p:spPr bwMode="auto">
              <a:xfrm>
                <a:off x="1919289" y="1908175"/>
                <a:ext cx="4734111" cy="1212850"/>
              </a:xfrm>
              <a:custGeom>
                <a:avLst/>
                <a:gdLst>
                  <a:gd name="T0" fmla="*/ 852 w 2970"/>
                  <a:gd name="T1" fmla="*/ 0 h 764"/>
                  <a:gd name="T2" fmla="*/ 852 w 2970"/>
                  <a:gd name="T3" fmla="*/ 0 h 764"/>
                  <a:gd name="T4" fmla="*/ 818 w 2970"/>
                  <a:gd name="T5" fmla="*/ 2 h 764"/>
                  <a:gd name="T6" fmla="*/ 784 w 2970"/>
                  <a:gd name="T7" fmla="*/ 8 h 764"/>
                  <a:gd name="T8" fmla="*/ 750 w 2970"/>
                  <a:gd name="T9" fmla="*/ 18 h 764"/>
                  <a:gd name="T10" fmla="*/ 716 w 2970"/>
                  <a:gd name="T11" fmla="*/ 32 h 764"/>
                  <a:gd name="T12" fmla="*/ 684 w 2970"/>
                  <a:gd name="T13" fmla="*/ 48 h 764"/>
                  <a:gd name="T14" fmla="*/ 652 w 2970"/>
                  <a:gd name="T15" fmla="*/ 66 h 764"/>
                  <a:gd name="T16" fmla="*/ 620 w 2970"/>
                  <a:gd name="T17" fmla="*/ 88 h 764"/>
                  <a:gd name="T18" fmla="*/ 588 w 2970"/>
                  <a:gd name="T19" fmla="*/ 110 h 764"/>
                  <a:gd name="T20" fmla="*/ 558 w 2970"/>
                  <a:gd name="T21" fmla="*/ 134 h 764"/>
                  <a:gd name="T22" fmla="*/ 528 w 2970"/>
                  <a:gd name="T23" fmla="*/ 162 h 764"/>
                  <a:gd name="T24" fmla="*/ 500 w 2970"/>
                  <a:gd name="T25" fmla="*/ 188 h 764"/>
                  <a:gd name="T26" fmla="*/ 472 w 2970"/>
                  <a:gd name="T27" fmla="*/ 216 h 764"/>
                  <a:gd name="T28" fmla="*/ 418 w 2970"/>
                  <a:gd name="T29" fmla="*/ 274 h 764"/>
                  <a:gd name="T30" fmla="*/ 370 w 2970"/>
                  <a:gd name="T31" fmla="*/ 330 h 764"/>
                  <a:gd name="T32" fmla="*/ 370 w 2970"/>
                  <a:gd name="T33" fmla="*/ 330 h 764"/>
                  <a:gd name="T34" fmla="*/ 220 w 2970"/>
                  <a:gd name="T35" fmla="*/ 498 h 764"/>
                  <a:gd name="T36" fmla="*/ 104 w 2970"/>
                  <a:gd name="T37" fmla="*/ 626 h 764"/>
                  <a:gd name="T38" fmla="*/ 26 w 2970"/>
                  <a:gd name="T39" fmla="*/ 708 h 764"/>
                  <a:gd name="T40" fmla="*/ 0 w 2970"/>
                  <a:gd name="T41" fmla="*/ 736 h 764"/>
                  <a:gd name="T42" fmla="*/ 0 w 2970"/>
                  <a:gd name="T43" fmla="*/ 736 h 764"/>
                  <a:gd name="T44" fmla="*/ 392 w 2970"/>
                  <a:gd name="T45" fmla="*/ 456 h 764"/>
                  <a:gd name="T46" fmla="*/ 392 w 2970"/>
                  <a:gd name="T47" fmla="*/ 456 h 764"/>
                  <a:gd name="T48" fmla="*/ 430 w 2970"/>
                  <a:gd name="T49" fmla="*/ 500 h 764"/>
                  <a:gd name="T50" fmla="*/ 474 w 2970"/>
                  <a:gd name="T51" fmla="*/ 548 h 764"/>
                  <a:gd name="T52" fmla="*/ 528 w 2970"/>
                  <a:gd name="T53" fmla="*/ 600 h 764"/>
                  <a:gd name="T54" fmla="*/ 556 w 2970"/>
                  <a:gd name="T55" fmla="*/ 624 h 764"/>
                  <a:gd name="T56" fmla="*/ 586 w 2970"/>
                  <a:gd name="T57" fmla="*/ 650 h 764"/>
                  <a:gd name="T58" fmla="*/ 616 w 2970"/>
                  <a:gd name="T59" fmla="*/ 672 h 764"/>
                  <a:gd name="T60" fmla="*/ 648 w 2970"/>
                  <a:gd name="T61" fmla="*/ 694 h 764"/>
                  <a:gd name="T62" fmla="*/ 682 w 2970"/>
                  <a:gd name="T63" fmla="*/ 714 h 764"/>
                  <a:gd name="T64" fmla="*/ 714 w 2970"/>
                  <a:gd name="T65" fmla="*/ 732 h 764"/>
                  <a:gd name="T66" fmla="*/ 748 w 2970"/>
                  <a:gd name="T67" fmla="*/ 746 h 764"/>
                  <a:gd name="T68" fmla="*/ 782 w 2970"/>
                  <a:gd name="T69" fmla="*/ 756 h 764"/>
                  <a:gd name="T70" fmla="*/ 818 w 2970"/>
                  <a:gd name="T71" fmla="*/ 762 h 764"/>
                  <a:gd name="T72" fmla="*/ 852 w 2970"/>
                  <a:gd name="T73" fmla="*/ 764 h 764"/>
                  <a:gd name="T74" fmla="*/ 852 w 2970"/>
                  <a:gd name="T75" fmla="*/ 764 h 764"/>
                  <a:gd name="T76" fmla="*/ 2970 w 2970"/>
                  <a:gd name="T77" fmla="*/ 764 h 764"/>
                  <a:gd name="T78" fmla="*/ 2970 w 2970"/>
                  <a:gd name="T79" fmla="*/ 0 h 764"/>
                  <a:gd name="T80" fmla="*/ 2970 w 2970"/>
                  <a:gd name="T81" fmla="*/ 0 h 764"/>
                  <a:gd name="T82" fmla="*/ 852 w 2970"/>
                  <a:gd name="T83" fmla="*/ 0 h 764"/>
                  <a:gd name="T84" fmla="*/ 852 w 2970"/>
                  <a:gd name="T8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0" h="764">
                    <a:moveTo>
                      <a:pt x="852" y="0"/>
                    </a:moveTo>
                    <a:lnTo>
                      <a:pt x="852" y="0"/>
                    </a:lnTo>
                    <a:lnTo>
                      <a:pt x="818" y="2"/>
                    </a:lnTo>
                    <a:lnTo>
                      <a:pt x="784" y="8"/>
                    </a:lnTo>
                    <a:lnTo>
                      <a:pt x="750" y="18"/>
                    </a:lnTo>
                    <a:lnTo>
                      <a:pt x="716" y="32"/>
                    </a:lnTo>
                    <a:lnTo>
                      <a:pt x="684" y="48"/>
                    </a:lnTo>
                    <a:lnTo>
                      <a:pt x="652" y="66"/>
                    </a:lnTo>
                    <a:lnTo>
                      <a:pt x="620" y="88"/>
                    </a:lnTo>
                    <a:lnTo>
                      <a:pt x="588" y="110"/>
                    </a:lnTo>
                    <a:lnTo>
                      <a:pt x="558" y="134"/>
                    </a:lnTo>
                    <a:lnTo>
                      <a:pt x="528" y="162"/>
                    </a:lnTo>
                    <a:lnTo>
                      <a:pt x="500" y="188"/>
                    </a:lnTo>
                    <a:lnTo>
                      <a:pt x="472" y="216"/>
                    </a:lnTo>
                    <a:lnTo>
                      <a:pt x="418" y="274"/>
                    </a:lnTo>
                    <a:lnTo>
                      <a:pt x="370" y="330"/>
                    </a:lnTo>
                    <a:lnTo>
                      <a:pt x="370" y="330"/>
                    </a:lnTo>
                    <a:lnTo>
                      <a:pt x="220" y="498"/>
                    </a:lnTo>
                    <a:lnTo>
                      <a:pt x="104" y="626"/>
                    </a:lnTo>
                    <a:lnTo>
                      <a:pt x="26" y="708"/>
                    </a:lnTo>
                    <a:lnTo>
                      <a:pt x="0" y="736"/>
                    </a:lnTo>
                    <a:lnTo>
                      <a:pt x="0" y="736"/>
                    </a:lnTo>
                    <a:lnTo>
                      <a:pt x="392" y="456"/>
                    </a:lnTo>
                    <a:lnTo>
                      <a:pt x="392" y="456"/>
                    </a:lnTo>
                    <a:lnTo>
                      <a:pt x="430" y="500"/>
                    </a:lnTo>
                    <a:lnTo>
                      <a:pt x="474" y="548"/>
                    </a:lnTo>
                    <a:lnTo>
                      <a:pt x="528" y="600"/>
                    </a:lnTo>
                    <a:lnTo>
                      <a:pt x="556" y="624"/>
                    </a:lnTo>
                    <a:lnTo>
                      <a:pt x="586" y="650"/>
                    </a:lnTo>
                    <a:lnTo>
                      <a:pt x="616" y="672"/>
                    </a:lnTo>
                    <a:lnTo>
                      <a:pt x="648" y="694"/>
                    </a:lnTo>
                    <a:lnTo>
                      <a:pt x="682" y="714"/>
                    </a:lnTo>
                    <a:lnTo>
                      <a:pt x="714" y="732"/>
                    </a:lnTo>
                    <a:lnTo>
                      <a:pt x="748" y="746"/>
                    </a:lnTo>
                    <a:lnTo>
                      <a:pt x="782" y="756"/>
                    </a:lnTo>
                    <a:lnTo>
                      <a:pt x="818" y="762"/>
                    </a:lnTo>
                    <a:lnTo>
                      <a:pt x="852" y="764"/>
                    </a:lnTo>
                    <a:lnTo>
                      <a:pt x="852" y="764"/>
                    </a:lnTo>
                    <a:lnTo>
                      <a:pt x="2970" y="764"/>
                    </a:lnTo>
                    <a:lnTo>
                      <a:pt x="2970" y="0"/>
                    </a:lnTo>
                    <a:lnTo>
                      <a:pt x="2970" y="0"/>
                    </a:lnTo>
                    <a:lnTo>
                      <a:pt x="852" y="0"/>
                    </a:lnTo>
                    <a:lnTo>
                      <a:pt x="852" y="0"/>
                    </a:lnTo>
                    <a:close/>
                  </a:path>
                </a:pathLst>
              </a:custGeom>
              <a:solidFill>
                <a:srgbClr val="363A72"/>
              </a:solidFill>
              <a:ln>
                <a:solidFill>
                  <a:srgbClr val="2F306B"/>
                </a:solidFill>
              </a:ln>
            </p:spPr>
            <p:txBody>
              <a:bodyPr vert="horz" wrap="square" lIns="68580" tIns="34290" rIns="68580" bIns="34290" numCol="1" anchor="t" anchorCtr="0" compatLnSpc="1">
                <a:prstTxWarp prst="textNoShape">
                  <a:avLst/>
                </a:prstTxWarp>
              </a:bodyPr>
              <a:lstStyle/>
              <a:p>
                <a:endParaRPr lang="en-GB" sz="1600" b="1">
                  <a:solidFill>
                    <a:srgbClr val="2F306B"/>
                  </a:solidFill>
                  <a:latin typeface="Sofia Pro Regular" panose="020B0604020202020204" charset="0"/>
                  <a:ea typeface="Tahoma" panose="020B0604030504040204" pitchFamily="34" charset="0"/>
                  <a:cs typeface="Tahoma" panose="020B0604030504040204" pitchFamily="34" charset="0"/>
                </a:endParaRPr>
              </a:p>
            </p:txBody>
          </p:sp>
        </p:grpSp>
        <p:sp>
          <p:nvSpPr>
            <p:cNvPr id="39" name="Rectangle 38">
              <a:extLst>
                <a:ext uri="{FF2B5EF4-FFF2-40B4-BE49-F238E27FC236}">
                  <a16:creationId xmlns:a16="http://schemas.microsoft.com/office/drawing/2014/main" id="{73902210-856A-4C4A-BC60-958332A3CC7A}"/>
                </a:ext>
              </a:extLst>
            </p:cNvPr>
            <p:cNvSpPr/>
            <p:nvPr/>
          </p:nvSpPr>
          <p:spPr>
            <a:xfrm>
              <a:off x="2302800" y="4252917"/>
              <a:ext cx="2431490" cy="724485"/>
            </a:xfrm>
            <a:prstGeom prst="rect">
              <a:avLst/>
            </a:prstGeom>
          </p:spPr>
          <p:txBody>
            <a:bodyPr wrap="square">
              <a:spAutoFit/>
            </a:bodyPr>
            <a:lstStyle/>
            <a:p>
              <a:pPr>
                <a:spcAft>
                  <a:spcPts val="450"/>
                </a:spcAft>
              </a:pPr>
              <a:r>
                <a:rPr lang="en-GB" sz="1600" b="1" dirty="0">
                  <a:solidFill>
                    <a:schemeClr val="bg1"/>
                  </a:solidFill>
                  <a:latin typeface="Sofia Pro Regular" panose="020B0604020202020204" charset="0"/>
                  <a:ea typeface="Tahoma" panose="020B0604030504040204" pitchFamily="34" charset="0"/>
                  <a:cs typeface="Tahoma" panose="020B0604030504040204" pitchFamily="34" charset="0"/>
                </a:rPr>
                <a:t>Keep Me</a:t>
              </a:r>
            </a:p>
          </p:txBody>
        </p:sp>
        <p:sp>
          <p:nvSpPr>
            <p:cNvPr id="40" name="Rectangle 39">
              <a:extLst>
                <a:ext uri="{FF2B5EF4-FFF2-40B4-BE49-F238E27FC236}">
                  <a16:creationId xmlns:a16="http://schemas.microsoft.com/office/drawing/2014/main" id="{1C920D06-6AB8-41E7-9073-510DD79E98A4}"/>
                </a:ext>
              </a:extLst>
            </p:cNvPr>
            <p:cNvSpPr/>
            <p:nvPr/>
          </p:nvSpPr>
          <p:spPr>
            <a:xfrm>
              <a:off x="554949" y="4237360"/>
              <a:ext cx="443794" cy="724485"/>
            </a:xfrm>
            <a:prstGeom prst="rect">
              <a:avLst/>
            </a:prstGeom>
          </p:spPr>
          <p:txBody>
            <a:bodyPr wrap="square">
              <a:spAutoFit/>
            </a:bodyPr>
            <a:lstStyle/>
            <a:p>
              <a:r>
                <a:rPr lang="en-GB" sz="1600" b="1" dirty="0">
                  <a:solidFill>
                    <a:srgbClr val="2F306B"/>
                  </a:solidFill>
                  <a:latin typeface="Sofia Pro Regular" panose="020B0604020202020204" charset="0"/>
                  <a:ea typeface="Tahoma" panose="020B0604030504040204" pitchFamily="34" charset="0"/>
                  <a:cs typeface="Tahoma" panose="020B0604030504040204" pitchFamily="34" charset="0"/>
                </a:rPr>
                <a:t>6</a:t>
              </a:r>
            </a:p>
          </p:txBody>
        </p:sp>
      </p:grpSp>
      <p:sp>
        <p:nvSpPr>
          <p:cNvPr id="43" name="Content Placeholder 3">
            <a:extLst>
              <a:ext uri="{FF2B5EF4-FFF2-40B4-BE49-F238E27FC236}">
                <a16:creationId xmlns:a16="http://schemas.microsoft.com/office/drawing/2014/main" id="{97F820A8-236E-43B0-96A5-FFAD49A9CCE7}"/>
              </a:ext>
            </a:extLst>
          </p:cNvPr>
          <p:cNvSpPr txBox="1">
            <a:spLocks/>
          </p:cNvSpPr>
          <p:nvPr/>
        </p:nvSpPr>
        <p:spPr>
          <a:xfrm>
            <a:off x="6318817" y="1827307"/>
            <a:ext cx="2214246" cy="1041477"/>
          </a:xfrm>
          <a:prstGeom prst="rect">
            <a:avLst/>
          </a:prstGeom>
        </p:spPr>
        <p:txBody>
          <a:bodyPr vert="horz" lIns="68580" tIns="34290" rIns="68580" bIns="34290" rtlCol="0" anchor="t">
            <a:noAutofit/>
          </a:bodyPr>
          <a:lstStyle>
            <a:lvl1pPr marL="342900" indent="-342900" algn="l" defTabSz="914400" rtl="0" eaLnBrk="1" latinLnBrk="0" hangingPunct="1">
              <a:spcBef>
                <a:spcPct val="20000"/>
              </a:spcBef>
              <a:buFont typeface="Arial"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600" b="1" dirty="0">
                <a:latin typeface="Sofia Pro Regular" panose="020B0604020202020204" charset="0"/>
                <a:ea typeface="Tahoma"/>
                <a:cs typeface="Tahoma"/>
              </a:rPr>
              <a:t>Think of the social power of your community organisation and how it can make a difference to me</a:t>
            </a:r>
          </a:p>
          <a:p>
            <a:pPr algn="r"/>
            <a:endParaRPr lang="en-GB" sz="1600" b="1" dirty="0">
              <a:latin typeface="Sofia Pro Regular" panose="020B0604020202020204" charset="0"/>
            </a:endParaRPr>
          </a:p>
          <a:p>
            <a:pPr algn="r"/>
            <a:endParaRPr lang="en-GB" sz="1600" b="1" dirty="0">
              <a:latin typeface="Sofia Pro Regular" panose="020B0604020202020204" charset="0"/>
            </a:endParaRPr>
          </a:p>
        </p:txBody>
      </p:sp>
      <p:sp>
        <p:nvSpPr>
          <p:cNvPr id="2" name="Oval 1">
            <a:extLst>
              <a:ext uri="{FF2B5EF4-FFF2-40B4-BE49-F238E27FC236}">
                <a16:creationId xmlns:a16="http://schemas.microsoft.com/office/drawing/2014/main" id="{240B9161-AAD3-9C44-FA2D-0FADCF904AFA}"/>
              </a:ext>
            </a:extLst>
          </p:cNvPr>
          <p:cNvSpPr/>
          <p:nvPr/>
        </p:nvSpPr>
        <p:spPr>
          <a:xfrm>
            <a:off x="5840618" y="467243"/>
            <a:ext cx="478199" cy="43173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64C2C94-9035-B348-5882-47FFC961796B}"/>
              </a:ext>
            </a:extLst>
          </p:cNvPr>
          <p:cNvSpPr txBox="1">
            <a:spLocks/>
          </p:cNvSpPr>
          <p:nvPr/>
        </p:nvSpPr>
        <p:spPr>
          <a:xfrm>
            <a:off x="389216" y="292030"/>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ea typeface="Tahoma" panose="020B0604030504040204" pitchFamily="34" charset="0"/>
                <a:cs typeface="Tahoma" panose="020B0604030504040204" pitchFamily="34" charset="0"/>
              </a:rPr>
              <a:t>Include ME!</a:t>
            </a:r>
          </a:p>
        </p:txBody>
      </p:sp>
    </p:spTree>
    <p:extLst>
      <p:ext uri="{BB962C8B-B14F-4D97-AF65-F5344CB8AC3E}">
        <p14:creationId xmlns:p14="http://schemas.microsoft.com/office/powerpoint/2010/main" val="2156557021"/>
      </p:ext>
    </p:extLst>
  </p:cSld>
  <p:clrMapOvr>
    <a:masterClrMapping/>
  </p:clrMapOvr>
  <mc:AlternateContent xmlns:mc="http://schemas.openxmlformats.org/markup-compatibility/2006" xmlns:p14="http://schemas.microsoft.com/office/powerpoint/2010/main">
    <mc:Choice Requires="p14">
      <p:transition spd="slow" p14:dur="2000" advTm="73458"/>
    </mc:Choice>
    <mc:Fallback xmlns="">
      <p:transition spd="slow" advTm="7345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77E227-7599-C306-594C-A599FF3B6B53}"/>
              </a:ext>
            </a:extLst>
          </p:cNvPr>
          <p:cNvSpPr>
            <a:spLocks noGrp="1"/>
          </p:cNvSpPr>
          <p:nvPr>
            <p:ph type="title"/>
          </p:nvPr>
        </p:nvSpPr>
        <p:spPr>
          <a:xfrm>
            <a:off x="405803" y="297002"/>
            <a:ext cx="7440833" cy="381671"/>
          </a:xfrm>
        </p:spPr>
        <p:txBody>
          <a:bodyPr/>
          <a:lstStyle/>
          <a:p>
            <a:r>
              <a:rPr lang="en-GB" dirty="0">
                <a:solidFill>
                  <a:srgbClr val="363A72"/>
                </a:solidFill>
              </a:rPr>
              <a:t>My name is Joe</a:t>
            </a:r>
          </a:p>
        </p:txBody>
      </p:sp>
      <p:pic>
        <p:nvPicPr>
          <p:cNvPr id="3074" name="Picture 2" descr="See the source image">
            <a:extLst>
              <a:ext uri="{FF2B5EF4-FFF2-40B4-BE49-F238E27FC236}">
                <a16:creationId xmlns:a16="http://schemas.microsoft.com/office/drawing/2014/main" id="{80411A04-E915-4D74-F3B0-22D9FC1BB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642" y="977526"/>
            <a:ext cx="4565409" cy="3043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27C308-E523-66D1-2F57-E5644B7CE338}"/>
              </a:ext>
            </a:extLst>
          </p:cNvPr>
          <p:cNvSpPr txBox="1"/>
          <p:nvPr/>
        </p:nvSpPr>
        <p:spPr>
          <a:xfrm>
            <a:off x="402195" y="848876"/>
            <a:ext cx="3845422" cy="3300904"/>
          </a:xfrm>
          <a:prstGeom prst="rect">
            <a:avLst/>
          </a:prstGeom>
          <a:noFill/>
        </p:spPr>
        <p:txBody>
          <a:bodyPr wrap="square" lIns="68580" tIns="34290" rIns="68580" bIns="34290" anchor="t">
            <a:spAutoFit/>
          </a:bodyPr>
          <a:lstStyle/>
          <a:p>
            <a:r>
              <a:rPr lang="en-GB" sz="1500" dirty="0">
                <a:latin typeface="Sofia Pro Regular" panose="020B0604020202020204" charset="0"/>
                <a:cs typeface="Poppins SemiBold" panose="00000700000000000000" pitchFamily="2" charset="0"/>
              </a:rPr>
              <a:t>“Sport has always been my life and I had big ambitions. But a year ago life started to spiral out of control, and I didn’t even really see it happening. I was diagnosed with Schizophrenia a few months later. It was the scariest time of my life. Now I am recovering well. I am on medication to control it, which make me a little slower than normal and despite the medication, I still have some symptoms. Part of my recovery is getting back into social settings and keeping active. Actually, I have found that this really helps. I worry though what people think of me…”  </a:t>
            </a:r>
          </a:p>
        </p:txBody>
      </p:sp>
      <p:pic>
        <p:nvPicPr>
          <p:cNvPr id="4" name="Picture 3">
            <a:extLst>
              <a:ext uri="{FF2B5EF4-FFF2-40B4-BE49-F238E27FC236}">
                <a16:creationId xmlns:a16="http://schemas.microsoft.com/office/drawing/2014/main" id="{5C0DC314-7E5C-C3C7-FC0D-BFDBE5B0506B}"/>
              </a:ext>
            </a:extLst>
          </p:cNvPr>
          <p:cNvPicPr>
            <a:picLocks noChangeAspect="1"/>
          </p:cNvPicPr>
          <p:nvPr/>
        </p:nvPicPr>
        <p:blipFill rotWithShape="1">
          <a:blip r:embed="rId4">
            <a:extLst>
              <a:ext uri="{28A0092B-C50C-407E-A947-70E740481C1C}">
                <a14:useLocalDpi xmlns:a14="http://schemas.microsoft.com/office/drawing/2010/main" val="0"/>
              </a:ext>
            </a:extLst>
          </a:blip>
          <a:srcRect l="7512" t="5331" b="7762"/>
          <a:stretch/>
        </p:blipFill>
        <p:spPr>
          <a:xfrm>
            <a:off x="4345289" y="850236"/>
            <a:ext cx="4736989" cy="3188377"/>
          </a:xfrm>
          <a:prstGeom prst="rect">
            <a:avLst/>
          </a:prstGeom>
        </p:spPr>
      </p:pic>
      <p:sp>
        <p:nvSpPr>
          <p:cNvPr id="5" name="Oval 4">
            <a:extLst>
              <a:ext uri="{FF2B5EF4-FFF2-40B4-BE49-F238E27FC236}">
                <a16:creationId xmlns:a16="http://schemas.microsoft.com/office/drawing/2014/main" id="{80E8B6D5-7A38-554E-172C-5D0D9A7BDACE}"/>
              </a:ext>
            </a:extLst>
          </p:cNvPr>
          <p:cNvSpPr/>
          <p:nvPr/>
        </p:nvSpPr>
        <p:spPr>
          <a:xfrm>
            <a:off x="8564114" y="612679"/>
            <a:ext cx="652364" cy="6523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121468"/>
      </p:ext>
    </p:extLst>
  </p:cSld>
  <p:clrMapOvr>
    <a:masterClrMapping/>
  </p:clrMapOvr>
  <mc:AlternateContent xmlns:mc="http://schemas.openxmlformats.org/markup-compatibility/2006" xmlns:p14="http://schemas.microsoft.com/office/powerpoint/2010/main">
    <mc:Choice Requires="p14">
      <p:transition spd="slow" p14:dur="2000" advTm="8132"/>
    </mc:Choice>
    <mc:Fallback xmlns="">
      <p:transition spd="slow" advTm="81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E385DF-62A2-218B-8E27-05C3655DA6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37673" y="1419985"/>
            <a:ext cx="4752783" cy="2289267"/>
          </a:xfrm>
          <a:prstGeom prst="rect">
            <a:avLst/>
          </a:prstGeom>
        </p:spPr>
      </p:pic>
      <p:sp>
        <p:nvSpPr>
          <p:cNvPr id="6" name="TextBox 5">
            <a:extLst>
              <a:ext uri="{FF2B5EF4-FFF2-40B4-BE49-F238E27FC236}">
                <a16:creationId xmlns:a16="http://schemas.microsoft.com/office/drawing/2014/main" id="{E227C308-E523-66D1-2F57-E5644B7CE338}"/>
              </a:ext>
            </a:extLst>
          </p:cNvPr>
          <p:cNvSpPr txBox="1"/>
          <p:nvPr/>
        </p:nvSpPr>
        <p:spPr>
          <a:xfrm>
            <a:off x="4064209" y="1791329"/>
            <a:ext cx="4126135" cy="1546577"/>
          </a:xfrm>
          <a:prstGeom prst="rect">
            <a:avLst/>
          </a:prstGeom>
          <a:noFill/>
        </p:spPr>
        <p:txBody>
          <a:bodyPr wrap="square" lIns="68580" tIns="34290" rIns="68580" bIns="34290" anchor="t">
            <a:spAutoFit/>
          </a:bodyPr>
          <a:lstStyle/>
          <a:p>
            <a:r>
              <a:rPr lang="en-GB" sz="1500" dirty="0">
                <a:solidFill>
                  <a:schemeClr val="bg1"/>
                </a:solidFill>
                <a:latin typeface="Sofia Pro Semi Bold" panose="020B0000000000000000" pitchFamily="34" charset="0"/>
                <a:cs typeface="Poppins SemiBold" panose="00000700000000000000" pitchFamily="2" charset="0"/>
              </a:rPr>
              <a:t>“</a:t>
            </a:r>
            <a:r>
              <a:rPr lang="en-GB" sz="1600" dirty="0">
                <a:solidFill>
                  <a:schemeClr val="bg1"/>
                </a:solidFill>
                <a:latin typeface="Sofia Pro Semi Bold" panose="020B0000000000000000" pitchFamily="34" charset="0"/>
                <a:cs typeface="Poppins SemiBold" panose="00000700000000000000" pitchFamily="2" charset="0"/>
              </a:rPr>
              <a:t>I am a fairly confident and intelligent person, but I am starting to struggle in life. I am a dedicated student but feel isolated amongst my peers. I was never included in PE lessons because of my Dwarfism. It’s not for someone like me.” </a:t>
            </a:r>
            <a:endParaRPr lang="en-GB" sz="1500" dirty="0">
              <a:solidFill>
                <a:schemeClr val="bg1"/>
              </a:solidFill>
              <a:latin typeface="Sofia Pro Semi Bold" panose="020B0000000000000000" pitchFamily="34" charset="0"/>
              <a:cs typeface="Poppins SemiBold" panose="00000700000000000000" pitchFamily="2" charset="0"/>
            </a:endParaRPr>
          </a:p>
        </p:txBody>
      </p:sp>
      <p:pic>
        <p:nvPicPr>
          <p:cNvPr id="2" name="Picture 1" descr="A person in a red shirt&#10;&#10;Description automatically generated with medium confidence">
            <a:extLst>
              <a:ext uri="{FF2B5EF4-FFF2-40B4-BE49-F238E27FC236}">
                <a16:creationId xmlns:a16="http://schemas.microsoft.com/office/drawing/2014/main" id="{62786780-98B5-8143-8547-CD680A680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67" y="911599"/>
            <a:ext cx="2061512" cy="3112640"/>
          </a:xfrm>
          <a:prstGeom prst="rect">
            <a:avLst/>
          </a:prstGeom>
        </p:spPr>
      </p:pic>
      <p:pic>
        <p:nvPicPr>
          <p:cNvPr id="4" name="Picture 3">
            <a:extLst>
              <a:ext uri="{FF2B5EF4-FFF2-40B4-BE49-F238E27FC236}">
                <a16:creationId xmlns:a16="http://schemas.microsoft.com/office/drawing/2014/main" id="{5C0DC314-7E5C-C3C7-FC0D-BFDBE5B0506B}"/>
              </a:ext>
            </a:extLst>
          </p:cNvPr>
          <p:cNvPicPr>
            <a:picLocks noChangeAspect="1"/>
          </p:cNvPicPr>
          <p:nvPr/>
        </p:nvPicPr>
        <p:blipFill rotWithShape="1">
          <a:blip r:embed="rId5">
            <a:extLst>
              <a:ext uri="{28A0092B-C50C-407E-A947-70E740481C1C}">
                <a14:useLocalDpi xmlns:a14="http://schemas.microsoft.com/office/drawing/2010/main" val="0"/>
              </a:ext>
            </a:extLst>
          </a:blip>
          <a:srcRect l="7512" t="5331" b="7762"/>
          <a:stretch/>
        </p:blipFill>
        <p:spPr>
          <a:xfrm>
            <a:off x="465908" y="808602"/>
            <a:ext cx="2312105" cy="3233552"/>
          </a:xfrm>
          <a:prstGeom prst="rect">
            <a:avLst/>
          </a:prstGeom>
        </p:spPr>
      </p:pic>
      <p:sp>
        <p:nvSpPr>
          <p:cNvPr id="3" name="Oval 2">
            <a:extLst>
              <a:ext uri="{FF2B5EF4-FFF2-40B4-BE49-F238E27FC236}">
                <a16:creationId xmlns:a16="http://schemas.microsoft.com/office/drawing/2014/main" id="{3196E651-5A3B-38F3-B9B5-8CBC3628B22D}"/>
              </a:ext>
            </a:extLst>
          </p:cNvPr>
          <p:cNvSpPr/>
          <p:nvPr/>
        </p:nvSpPr>
        <p:spPr>
          <a:xfrm>
            <a:off x="2295947" y="767621"/>
            <a:ext cx="652364" cy="6523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7">
            <a:extLst>
              <a:ext uri="{FF2B5EF4-FFF2-40B4-BE49-F238E27FC236}">
                <a16:creationId xmlns:a16="http://schemas.microsoft.com/office/drawing/2014/main" id="{3111F0FC-BC79-F73E-B202-0BB1F8235769}"/>
              </a:ext>
            </a:extLst>
          </p:cNvPr>
          <p:cNvSpPr txBox="1">
            <a:spLocks/>
          </p:cNvSpPr>
          <p:nvPr/>
        </p:nvSpPr>
        <p:spPr>
          <a:xfrm>
            <a:off x="405803" y="297002"/>
            <a:ext cx="7440833" cy="38167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a:lstStyle>
          <a:p>
            <a:r>
              <a:rPr lang="en-GB" dirty="0">
                <a:solidFill>
                  <a:srgbClr val="363A72"/>
                </a:solidFill>
              </a:rPr>
              <a:t>My name is Joe</a:t>
            </a:r>
          </a:p>
        </p:txBody>
      </p:sp>
    </p:spTree>
    <p:extLst>
      <p:ext uri="{BB962C8B-B14F-4D97-AF65-F5344CB8AC3E}">
        <p14:creationId xmlns:p14="http://schemas.microsoft.com/office/powerpoint/2010/main" val="2334185476"/>
      </p:ext>
    </p:extLst>
  </p:cSld>
  <p:clrMapOvr>
    <a:masterClrMapping/>
  </p:clrMapOvr>
  <mc:AlternateContent xmlns:mc="http://schemas.openxmlformats.org/markup-compatibility/2006" xmlns:p14="http://schemas.microsoft.com/office/powerpoint/2010/main">
    <mc:Choice Requires="p14">
      <p:transition spd="slow" p14:dur="2000" advTm="2710"/>
    </mc:Choice>
    <mc:Fallback xmlns="">
      <p:transition spd="slow" advTm="271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DB42FFFE-0A34-4B83-B8EA-38695CD7F43A}"/>
              </a:ext>
            </a:extLst>
          </p:cNvPr>
          <p:cNvSpPr txBox="1">
            <a:spLocks/>
          </p:cNvSpPr>
          <p:nvPr/>
        </p:nvSpPr>
        <p:spPr>
          <a:xfrm>
            <a:off x="431800" y="874514"/>
            <a:ext cx="4633674" cy="3394472"/>
          </a:xfrm>
          <a:prstGeom prst="rect">
            <a:avLst/>
          </a:prstGeom>
        </p:spPr>
        <p:txBody>
          <a:bodyPr lIns="68580" tIns="34290" rIns="68580" bIns="3429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Sofia Pro Regular" panose="020B0604020202020204" charset="0"/>
                <a:ea typeface="Tahoma"/>
                <a:cs typeface="Tahoma"/>
              </a:rPr>
              <a:t>“I live alone, sometimes feel lonely and more recently depressed. I have the love of my children, but they are fully grown and live far away. I am starting to consider my retirement. I am a little worried about my health, as I have been a smoker for 30 years. I have never been sporty myself but a big spectator. Love watching any sport on the tv. I always think I am better than the referees ... Haha. </a:t>
            </a:r>
            <a:endParaRPr lang="en-GB" sz="1600" dirty="0">
              <a:latin typeface="Sofia Pro Regular" panose="020B0604020202020204" charset="0"/>
              <a:ea typeface="Tahoma" panose="020B0604030504040204" pitchFamily="34" charset="0"/>
              <a:cs typeface="Tahoma" panose="020B0604030504040204" pitchFamily="34" charset="0"/>
            </a:endParaRPr>
          </a:p>
          <a:p>
            <a:pPr marL="0" indent="0">
              <a:buNone/>
            </a:pPr>
            <a:r>
              <a:rPr lang="en-GB" sz="1600" dirty="0">
                <a:latin typeface="Sofia Pro Regular" panose="020B0604020202020204" charset="0"/>
                <a:ea typeface="Tahoma"/>
                <a:cs typeface="Tahoma"/>
              </a:rPr>
              <a:t>Anyway, a colleague was talking to me about his boxing club needing people to help out. I am tempted but surely, I have nothing to offer. I wouldn’t have a clue where to start and can this old dog learn any new tricks?”</a:t>
            </a:r>
          </a:p>
        </p:txBody>
      </p:sp>
      <p:pic>
        <p:nvPicPr>
          <p:cNvPr id="2" name="Picture 2" descr="82,100+ Older Black Man Portrait Stock Photos, Pictures &amp; Royalty-Free  Images - iStock | Older black man portrait serious">
            <a:extLst>
              <a:ext uri="{FF2B5EF4-FFF2-40B4-BE49-F238E27FC236}">
                <a16:creationId xmlns:a16="http://schemas.microsoft.com/office/drawing/2014/main" id="{F3E13FBB-2042-31C3-02AD-4157342BD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30" r="21869"/>
          <a:stretch/>
        </p:blipFill>
        <p:spPr bwMode="auto">
          <a:xfrm>
            <a:off x="5465507" y="1004376"/>
            <a:ext cx="3188086" cy="3134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090268-13D1-0554-1209-9E752ADB89BD}"/>
              </a:ext>
            </a:extLst>
          </p:cNvPr>
          <p:cNvPicPr>
            <a:picLocks noChangeAspect="1"/>
          </p:cNvPicPr>
          <p:nvPr/>
        </p:nvPicPr>
        <p:blipFill rotWithShape="1">
          <a:blip r:embed="rId4">
            <a:extLst>
              <a:ext uri="{28A0092B-C50C-407E-A947-70E740481C1C}">
                <a14:useLocalDpi xmlns:a14="http://schemas.microsoft.com/office/drawing/2010/main" val="0"/>
              </a:ext>
            </a:extLst>
          </a:blip>
          <a:srcRect l="7512" t="5331" b="7762"/>
          <a:stretch/>
        </p:blipFill>
        <p:spPr>
          <a:xfrm>
            <a:off x="5465507" y="850236"/>
            <a:ext cx="3188086" cy="3288888"/>
          </a:xfrm>
          <a:prstGeom prst="rect">
            <a:avLst/>
          </a:prstGeom>
        </p:spPr>
      </p:pic>
      <p:sp>
        <p:nvSpPr>
          <p:cNvPr id="7" name="Title 7">
            <a:extLst>
              <a:ext uri="{FF2B5EF4-FFF2-40B4-BE49-F238E27FC236}">
                <a16:creationId xmlns:a16="http://schemas.microsoft.com/office/drawing/2014/main" id="{BCCCAB61-1CF5-0346-4AEF-D7C35AD895D4}"/>
              </a:ext>
            </a:extLst>
          </p:cNvPr>
          <p:cNvSpPr txBox="1">
            <a:spLocks/>
          </p:cNvSpPr>
          <p:nvPr/>
        </p:nvSpPr>
        <p:spPr>
          <a:xfrm>
            <a:off x="431800" y="297723"/>
            <a:ext cx="7440613" cy="3810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a:lstStyle>
          <a:p>
            <a:r>
              <a:rPr lang="en-GB" dirty="0">
                <a:solidFill>
                  <a:srgbClr val="363A72"/>
                </a:solidFill>
              </a:rPr>
              <a:t>My name is Fred</a:t>
            </a:r>
          </a:p>
        </p:txBody>
      </p:sp>
    </p:spTree>
    <p:extLst>
      <p:ext uri="{BB962C8B-B14F-4D97-AF65-F5344CB8AC3E}">
        <p14:creationId xmlns:p14="http://schemas.microsoft.com/office/powerpoint/2010/main" val="3414022407"/>
      </p:ext>
    </p:extLst>
  </p:cSld>
  <p:clrMapOvr>
    <a:masterClrMapping/>
  </p:clrMapOvr>
  <mc:AlternateContent xmlns:mc="http://schemas.openxmlformats.org/markup-compatibility/2006" xmlns:p14="http://schemas.microsoft.com/office/powerpoint/2010/main">
    <mc:Choice Requires="p14">
      <p:transition spd="slow" p14:dur="2000" advTm="1490"/>
    </mc:Choice>
    <mc:Fallback xmlns="">
      <p:transition spd="slow" advTm="14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6D6DAA-A013-F509-9B91-FB928B50CA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70004" y="1074744"/>
            <a:ext cx="3804030" cy="2839239"/>
          </a:xfrm>
          <a:prstGeom prst="rect">
            <a:avLst/>
          </a:prstGeom>
        </p:spPr>
      </p:pic>
      <p:sp>
        <p:nvSpPr>
          <p:cNvPr id="6" name="TextBox 5">
            <a:extLst>
              <a:ext uri="{FF2B5EF4-FFF2-40B4-BE49-F238E27FC236}">
                <a16:creationId xmlns:a16="http://schemas.microsoft.com/office/drawing/2014/main" id="{E227C308-E523-66D1-2F57-E5644B7CE338}"/>
              </a:ext>
            </a:extLst>
          </p:cNvPr>
          <p:cNvSpPr txBox="1"/>
          <p:nvPr/>
        </p:nvSpPr>
        <p:spPr>
          <a:xfrm>
            <a:off x="5268646" y="1247460"/>
            <a:ext cx="3532222" cy="2608406"/>
          </a:xfrm>
          <a:prstGeom prst="rect">
            <a:avLst/>
          </a:prstGeom>
          <a:noFill/>
        </p:spPr>
        <p:txBody>
          <a:bodyPr wrap="square" lIns="68580" tIns="34290" rIns="68580" bIns="34290" anchor="t">
            <a:spAutoFit/>
          </a:bodyPr>
          <a:lstStyle/>
          <a:p>
            <a:r>
              <a:rPr lang="en-GB" sz="1500" dirty="0">
                <a:solidFill>
                  <a:schemeClr val="bg1"/>
                </a:solidFill>
                <a:latin typeface="Sofia Pro Semi Bold" panose="020B0000000000000000" pitchFamily="34" charset="0"/>
                <a:cs typeface="Poppins SemiBold" panose="00000700000000000000" pitchFamily="2" charset="0"/>
              </a:rPr>
              <a:t>Call me “Miss Active”. I love being fit and healthy and I want to support and inspire others. I have recently trained as a Personal Trainer and love all sports. I have been applying for jobs and failing. They seem to love me on paper, but I think they can’t get past the fact that I am a bit different. Not sure if it is because I am black, a female, or deaf – or maybe all three.”  </a:t>
            </a:r>
            <a:r>
              <a:rPr lang="en-GB" sz="1500" dirty="0">
                <a:latin typeface="Sofia Pro Semi Bold" panose="020B0000000000000000" pitchFamily="34" charset="0"/>
                <a:cs typeface="Poppins SemiBold" panose="00000700000000000000" pitchFamily="2" charset="0"/>
              </a:rPr>
              <a:t> </a:t>
            </a:r>
          </a:p>
        </p:txBody>
      </p:sp>
      <p:pic>
        <p:nvPicPr>
          <p:cNvPr id="10" name="Picture 2" descr="See the source image">
            <a:extLst>
              <a:ext uri="{FF2B5EF4-FFF2-40B4-BE49-F238E27FC236}">
                <a16:creationId xmlns:a16="http://schemas.microsoft.com/office/drawing/2014/main" id="{206F1881-D408-24DC-B5D2-666ADB0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37" b="3054"/>
          <a:stretch/>
        </p:blipFill>
        <p:spPr bwMode="auto">
          <a:xfrm>
            <a:off x="530760" y="1236283"/>
            <a:ext cx="4247048" cy="2670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1B3B720-E6C9-9DE1-CDE5-01961A1AB05D}"/>
              </a:ext>
            </a:extLst>
          </p:cNvPr>
          <p:cNvPicPr>
            <a:picLocks noChangeAspect="1"/>
          </p:cNvPicPr>
          <p:nvPr/>
        </p:nvPicPr>
        <p:blipFill rotWithShape="1">
          <a:blip r:embed="rId5">
            <a:extLst>
              <a:ext uri="{28A0092B-C50C-407E-A947-70E740481C1C}">
                <a14:useLocalDpi xmlns:a14="http://schemas.microsoft.com/office/drawing/2010/main" val="0"/>
              </a:ext>
            </a:extLst>
          </a:blip>
          <a:srcRect l="7512" t="5331" r="4915" b="7763"/>
          <a:stretch/>
        </p:blipFill>
        <p:spPr>
          <a:xfrm>
            <a:off x="473761" y="1051795"/>
            <a:ext cx="4315061" cy="2839239"/>
          </a:xfrm>
          <a:prstGeom prst="rect">
            <a:avLst/>
          </a:prstGeom>
        </p:spPr>
      </p:pic>
      <p:sp>
        <p:nvSpPr>
          <p:cNvPr id="12" name="Title 7">
            <a:extLst>
              <a:ext uri="{FF2B5EF4-FFF2-40B4-BE49-F238E27FC236}">
                <a16:creationId xmlns:a16="http://schemas.microsoft.com/office/drawing/2014/main" id="{D045F61C-E436-1D27-95D8-50762D9102D6}"/>
              </a:ext>
            </a:extLst>
          </p:cNvPr>
          <p:cNvSpPr txBox="1">
            <a:spLocks noGrp="1"/>
          </p:cNvSpPr>
          <p:nvPr>
            <p:ph type="title"/>
          </p:nvPr>
        </p:nvSpPr>
        <p:spPr>
          <a:xfrm>
            <a:off x="423091" y="297723"/>
            <a:ext cx="7440613" cy="3810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a:lstStyle>
          <a:p>
            <a:r>
              <a:rPr lang="en-GB" dirty="0">
                <a:solidFill>
                  <a:srgbClr val="363A72"/>
                </a:solidFill>
              </a:rPr>
              <a:t>My name is Tonya</a:t>
            </a:r>
          </a:p>
        </p:txBody>
      </p:sp>
    </p:spTree>
    <p:extLst>
      <p:ext uri="{BB962C8B-B14F-4D97-AF65-F5344CB8AC3E}">
        <p14:creationId xmlns:p14="http://schemas.microsoft.com/office/powerpoint/2010/main" val="1884364041"/>
      </p:ext>
    </p:extLst>
  </p:cSld>
  <p:clrMapOvr>
    <a:masterClrMapping/>
  </p:clrMapOvr>
  <mc:AlternateContent xmlns:mc="http://schemas.openxmlformats.org/markup-compatibility/2006" xmlns:p14="http://schemas.microsoft.com/office/powerpoint/2010/main">
    <mc:Choice Requires="p14">
      <p:transition spd="slow" p14:dur="2000" advTm="1518"/>
    </mc:Choice>
    <mc:Fallback xmlns="">
      <p:transition spd="slow" advTm="151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A1001B-C2C2-59EB-CCD7-D7E581B1AA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26" y="1095950"/>
            <a:ext cx="7699426" cy="2855541"/>
          </a:xfrm>
          <a:prstGeom prst="rect">
            <a:avLst/>
          </a:prstGeom>
        </p:spPr>
      </p:pic>
      <p:sp>
        <p:nvSpPr>
          <p:cNvPr id="4" name="Content Placeholder 8">
            <a:extLst>
              <a:ext uri="{FF2B5EF4-FFF2-40B4-BE49-F238E27FC236}">
                <a16:creationId xmlns:a16="http://schemas.microsoft.com/office/drawing/2014/main" id="{DB42FFFE-0A34-4B83-B8EA-38695CD7F43A}"/>
              </a:ext>
            </a:extLst>
          </p:cNvPr>
          <p:cNvSpPr txBox="1">
            <a:spLocks/>
          </p:cNvSpPr>
          <p:nvPr/>
        </p:nvSpPr>
        <p:spPr>
          <a:xfrm>
            <a:off x="980151" y="1414269"/>
            <a:ext cx="7015775" cy="3394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bg1"/>
                </a:solidFill>
                <a:latin typeface="Sofia Pro Semi Bold" panose="020B0000000000000000" pitchFamily="34" charset="0"/>
                <a:ea typeface="Tahoma" panose="020B0604030504040204" pitchFamily="34" charset="0"/>
                <a:cs typeface="Tahoma" panose="020B0604030504040204" pitchFamily="34" charset="0"/>
              </a:rPr>
              <a:t>“Hello, I am </a:t>
            </a:r>
            <a:r>
              <a:rPr lang="en-GB" sz="1600" dirty="0" err="1">
                <a:solidFill>
                  <a:schemeClr val="bg1"/>
                </a:solidFill>
                <a:latin typeface="Sofia Pro Semi Bold" panose="020B0000000000000000" pitchFamily="34" charset="0"/>
                <a:ea typeface="Tahoma" panose="020B0604030504040204" pitchFamily="34" charset="0"/>
                <a:cs typeface="Tahoma" panose="020B0604030504040204" pitchFamily="34" charset="0"/>
              </a:rPr>
              <a:t>Ory</a:t>
            </a:r>
            <a:r>
              <a:rPr lang="en-GB" sz="1600" dirty="0">
                <a:solidFill>
                  <a:schemeClr val="bg1"/>
                </a:solidFill>
                <a:latin typeface="Sofia Pro Semi Bold" panose="020B0000000000000000" pitchFamily="34" charset="0"/>
                <a:ea typeface="Tahoma" panose="020B0604030504040204" pitchFamily="34" charset="0"/>
                <a:cs typeface="Tahoma" panose="020B0604030504040204" pitchFamily="34" charset="0"/>
              </a:rPr>
              <a:t>, and I am 19 years old. I am an avid Football supporter and have been watching my team since I was little. It has only been recently that I have realised that it is ok to speak out and say how unhappy I am with the racism in the stands. When I was young my Dad just told me to ignore it and concentrate on the game and our team.</a:t>
            </a:r>
          </a:p>
          <a:p>
            <a:pPr marL="0" indent="0">
              <a:buNone/>
            </a:pPr>
            <a:r>
              <a:rPr lang="en-GB" sz="1600" dirty="0">
                <a:solidFill>
                  <a:schemeClr val="bg1"/>
                </a:solidFill>
                <a:latin typeface="Sofia Pro Semi Bold" panose="020B0000000000000000" pitchFamily="34" charset="0"/>
                <a:ea typeface="Tahoma" panose="020B0604030504040204" pitchFamily="34" charset="0"/>
                <a:cs typeface="Tahoma" panose="020B0604030504040204" pitchFamily="34" charset="0"/>
              </a:rPr>
              <a:t>Over the years I have tried different sports, but always felt different to everyone else. I even think in one club that I was not selected because of the colour of my skin. </a:t>
            </a:r>
            <a:r>
              <a:rPr lang="en-GB" sz="1600" dirty="0">
                <a:solidFill>
                  <a:schemeClr val="bg1"/>
                </a:solidFill>
                <a:latin typeface="Sofia Pro Semi Bold" panose="020B0000000000000000" pitchFamily="34" charset="0"/>
                <a:ea typeface="Calibri" panose="020F0502020204030204" pitchFamily="34" charset="0"/>
              </a:rPr>
              <a:t>I wish my football coach was more like me. This bad experience has meant I now no longer play the sport I love</a:t>
            </a:r>
            <a:r>
              <a:rPr lang="en-GB" sz="1600" dirty="0">
                <a:solidFill>
                  <a:schemeClr val="bg1"/>
                </a:solidFill>
                <a:latin typeface="Sofia Pro Semi Bold" panose="020B0000000000000000" pitchFamily="34" charset="0"/>
                <a:ea typeface="Tahoma" panose="020B0604030504040204" pitchFamily="34" charset="0"/>
                <a:cs typeface="Tahoma" panose="020B0604030504040204" pitchFamily="34" charset="0"/>
              </a:rPr>
              <a:t>.”</a:t>
            </a:r>
          </a:p>
        </p:txBody>
      </p:sp>
      <p:sp>
        <p:nvSpPr>
          <p:cNvPr id="5" name="Title 7">
            <a:extLst>
              <a:ext uri="{FF2B5EF4-FFF2-40B4-BE49-F238E27FC236}">
                <a16:creationId xmlns:a16="http://schemas.microsoft.com/office/drawing/2014/main" id="{10C47B01-18E4-F13E-6498-4FD8FF24908D}"/>
              </a:ext>
            </a:extLst>
          </p:cNvPr>
          <p:cNvSpPr txBox="1">
            <a:spLocks/>
          </p:cNvSpPr>
          <p:nvPr/>
        </p:nvSpPr>
        <p:spPr>
          <a:xfrm>
            <a:off x="423091" y="297723"/>
            <a:ext cx="7440613" cy="3810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2200" b="1" i="0" kern="1200">
                <a:solidFill>
                  <a:schemeClr val="accent1"/>
                </a:solidFill>
                <a:latin typeface="Sofia Pro Semi Bold" panose="020B0000000000000000" pitchFamily="34" charset="0"/>
                <a:ea typeface="+mj-ea"/>
                <a:cs typeface="Poppins SemiBold" panose="02000000000000000000" pitchFamily="2" charset="77"/>
              </a:defRPr>
            </a:lvl1pPr>
          </a:lstStyle>
          <a:p>
            <a:r>
              <a:rPr lang="en-GB" dirty="0">
                <a:solidFill>
                  <a:srgbClr val="363A72"/>
                </a:solidFill>
              </a:rPr>
              <a:t>My name is </a:t>
            </a:r>
            <a:r>
              <a:rPr lang="en-GB" dirty="0" err="1">
                <a:solidFill>
                  <a:srgbClr val="363A72"/>
                </a:solidFill>
              </a:rPr>
              <a:t>Ory</a:t>
            </a:r>
            <a:endParaRPr lang="en-GB" dirty="0">
              <a:solidFill>
                <a:srgbClr val="363A72"/>
              </a:solidFill>
            </a:endParaRPr>
          </a:p>
        </p:txBody>
      </p:sp>
    </p:spTree>
    <p:extLst>
      <p:ext uri="{BB962C8B-B14F-4D97-AF65-F5344CB8AC3E}">
        <p14:creationId xmlns:p14="http://schemas.microsoft.com/office/powerpoint/2010/main" val="2711309929"/>
      </p:ext>
    </p:extLst>
  </p:cSld>
  <p:clrMapOvr>
    <a:masterClrMapping/>
  </p:clrMapOvr>
  <mc:AlternateContent xmlns:mc="http://schemas.openxmlformats.org/markup-compatibility/2006" xmlns:p14="http://schemas.microsoft.com/office/powerpoint/2010/main">
    <mc:Choice Requires="p14">
      <p:transition spd="slow" p14:dur="2000" advTm="49307"/>
    </mc:Choice>
    <mc:Fallback xmlns="">
      <p:transition spd="slow" advTm="493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8E47A0-BD80-44FD-8A34-CA7995180E7E}"/>
              </a:ext>
            </a:extLst>
          </p:cNvPr>
          <p:cNvSpPr txBox="1">
            <a:spLocks/>
          </p:cNvSpPr>
          <p:nvPr/>
        </p:nvSpPr>
        <p:spPr>
          <a:xfrm>
            <a:off x="403699" y="317436"/>
            <a:ext cx="7454348"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Common barriers to Sports Participation</a:t>
            </a:r>
          </a:p>
        </p:txBody>
      </p:sp>
      <p:sp>
        <p:nvSpPr>
          <p:cNvPr id="7" name="Hexagon 6">
            <a:extLst>
              <a:ext uri="{FF2B5EF4-FFF2-40B4-BE49-F238E27FC236}">
                <a16:creationId xmlns:a16="http://schemas.microsoft.com/office/drawing/2014/main" id="{9421C2C5-496C-4A98-BAFB-1C8BE3E6D88A}"/>
              </a:ext>
            </a:extLst>
          </p:cNvPr>
          <p:cNvSpPr/>
          <p:nvPr/>
        </p:nvSpPr>
        <p:spPr>
          <a:xfrm>
            <a:off x="5915710" y="1622111"/>
            <a:ext cx="2168759" cy="1899278"/>
          </a:xfrm>
          <a:prstGeom prst="hexagon">
            <a:avLst/>
          </a:prstGeom>
          <a:solidFill>
            <a:srgbClr val="3AB0B0"/>
          </a:solidFill>
          <a:ln>
            <a:solidFill>
              <a:srgbClr val="00B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latin typeface="Sofia Pro Semi Bold" panose="020B0000000000000000" pitchFamily="34" charset="0"/>
              </a:rPr>
              <a:t>Logistical</a:t>
            </a:r>
          </a:p>
        </p:txBody>
      </p:sp>
      <p:sp>
        <p:nvSpPr>
          <p:cNvPr id="8" name="Hexagon 7">
            <a:extLst>
              <a:ext uri="{FF2B5EF4-FFF2-40B4-BE49-F238E27FC236}">
                <a16:creationId xmlns:a16="http://schemas.microsoft.com/office/drawing/2014/main" id="{F219CD3C-55D0-4D2F-9B08-DF0749A28CB1}"/>
              </a:ext>
            </a:extLst>
          </p:cNvPr>
          <p:cNvSpPr/>
          <p:nvPr/>
        </p:nvSpPr>
        <p:spPr>
          <a:xfrm>
            <a:off x="906390" y="1622111"/>
            <a:ext cx="2168758" cy="1899278"/>
          </a:xfrm>
          <a:prstGeom prst="hexagon">
            <a:avLst/>
          </a:prstGeom>
          <a:solidFill>
            <a:srgbClr val="E13D2E"/>
          </a:solidFill>
          <a:ln>
            <a:solidFill>
              <a:srgbClr val="D83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latin typeface="Sofia Pro Semi Bold" panose="020B0000000000000000" pitchFamily="34" charset="0"/>
              </a:rPr>
              <a:t>Psychological</a:t>
            </a:r>
          </a:p>
        </p:txBody>
      </p:sp>
      <p:sp>
        <p:nvSpPr>
          <p:cNvPr id="9" name="Hexagon 8">
            <a:extLst>
              <a:ext uri="{FF2B5EF4-FFF2-40B4-BE49-F238E27FC236}">
                <a16:creationId xmlns:a16="http://schemas.microsoft.com/office/drawing/2014/main" id="{34C68F69-A118-42F0-8624-D404A902E4C4}"/>
              </a:ext>
            </a:extLst>
          </p:cNvPr>
          <p:cNvSpPr/>
          <p:nvPr/>
        </p:nvSpPr>
        <p:spPr>
          <a:xfrm>
            <a:off x="3411051" y="1622111"/>
            <a:ext cx="2168758" cy="1899278"/>
          </a:xfrm>
          <a:prstGeom prst="hexagon">
            <a:avLst/>
          </a:prstGeom>
          <a:solidFill>
            <a:srgbClr val="861E61"/>
          </a:solidFill>
          <a:ln>
            <a:solidFill>
              <a:srgbClr val="86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latin typeface="Sofia Pro Semi Bold" panose="020B0000000000000000" pitchFamily="34" charset="0"/>
              </a:rPr>
              <a:t>Physical</a:t>
            </a:r>
          </a:p>
        </p:txBody>
      </p:sp>
    </p:spTree>
    <p:extLst>
      <p:ext uri="{BB962C8B-B14F-4D97-AF65-F5344CB8AC3E}">
        <p14:creationId xmlns:p14="http://schemas.microsoft.com/office/powerpoint/2010/main" val="1335032075"/>
      </p:ext>
    </p:extLst>
  </p:cSld>
  <p:clrMapOvr>
    <a:masterClrMapping/>
  </p:clrMapOvr>
  <mc:AlternateContent xmlns:mc="http://schemas.openxmlformats.org/markup-compatibility/2006" xmlns:p14="http://schemas.microsoft.com/office/powerpoint/2010/main">
    <mc:Choice Requires="p14">
      <p:transition spd="slow" p14:dur="2000" advTm="12054"/>
    </mc:Choice>
    <mc:Fallback xmlns="">
      <p:transition spd="slow" advTm="120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8E47A0-BD80-44FD-8A34-CA7995180E7E}"/>
              </a:ext>
            </a:extLst>
          </p:cNvPr>
          <p:cNvSpPr txBox="1">
            <a:spLocks/>
          </p:cNvSpPr>
          <p:nvPr/>
        </p:nvSpPr>
        <p:spPr>
          <a:xfrm>
            <a:off x="403530" y="319719"/>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Common barriers different people face</a:t>
            </a:r>
          </a:p>
        </p:txBody>
      </p:sp>
      <p:sp>
        <p:nvSpPr>
          <p:cNvPr id="4" name="Content Placeholder 2">
            <a:extLst>
              <a:ext uri="{FF2B5EF4-FFF2-40B4-BE49-F238E27FC236}">
                <a16:creationId xmlns:a16="http://schemas.microsoft.com/office/drawing/2014/main" id="{B1FF6A66-FE4D-43FE-BDEB-618C91356167}"/>
              </a:ext>
            </a:extLst>
          </p:cNvPr>
          <p:cNvSpPr txBox="1">
            <a:spLocks/>
          </p:cNvSpPr>
          <p:nvPr/>
        </p:nvSpPr>
        <p:spPr>
          <a:xfrm>
            <a:off x="438366" y="979923"/>
            <a:ext cx="5038825" cy="2422246"/>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latin typeface="Sofia Pro Regular" panose="020B0604020202020204" charset="0"/>
              </a:rPr>
              <a:t>Psychological:</a:t>
            </a:r>
          </a:p>
          <a:p>
            <a:pPr marL="214313" indent="-214313">
              <a:buFontTx/>
              <a:buChar char="-"/>
            </a:pPr>
            <a:r>
              <a:rPr lang="en-GB" sz="1400" dirty="0">
                <a:latin typeface="Sofia Pro Regular" panose="020B0604020202020204" charset="0"/>
              </a:rPr>
              <a:t>Personal perceptions of themselves.</a:t>
            </a:r>
          </a:p>
          <a:p>
            <a:pPr marL="214313" indent="-214313">
              <a:buFontTx/>
              <a:buChar char="-"/>
            </a:pPr>
            <a:r>
              <a:rPr lang="en-GB" sz="1400" dirty="0">
                <a:latin typeface="Sofia Pro Regular" panose="020B0604020202020204" charset="0"/>
              </a:rPr>
              <a:t>Perception of others.</a:t>
            </a:r>
          </a:p>
          <a:p>
            <a:pPr marL="214313" indent="-214313">
              <a:buFontTx/>
              <a:buChar char="-"/>
            </a:pPr>
            <a:r>
              <a:rPr lang="en-GB" sz="1400" dirty="0">
                <a:latin typeface="Sofia Pro Regular" panose="020B0604020202020204" charset="0"/>
              </a:rPr>
              <a:t>Perception of the sports club, facility or coach.</a:t>
            </a:r>
          </a:p>
          <a:p>
            <a:pPr marL="0" indent="0">
              <a:buNone/>
            </a:pPr>
            <a:endParaRPr lang="en-GB" sz="1400" b="1" dirty="0">
              <a:latin typeface="Sofia Pro Regular" panose="020B0604020202020204" charset="0"/>
            </a:endParaRPr>
          </a:p>
          <a:p>
            <a:pPr marL="0" indent="0">
              <a:buNone/>
            </a:pPr>
            <a:endParaRPr lang="en-GB" sz="1400" b="1" dirty="0">
              <a:latin typeface="Sofia Pro Regular" panose="020B0604020202020204" charset="0"/>
            </a:endParaRPr>
          </a:p>
          <a:p>
            <a:pPr marL="0" indent="0">
              <a:buNone/>
            </a:pPr>
            <a:endParaRPr lang="en-GB" sz="1400" b="1" dirty="0">
              <a:latin typeface="Sofia Pro Regular" panose="020B0604020202020204" charset="0"/>
            </a:endParaRPr>
          </a:p>
          <a:p>
            <a:pPr marL="0" indent="0">
              <a:buNone/>
            </a:pPr>
            <a:endParaRPr lang="en-GB" sz="1400" dirty="0">
              <a:latin typeface="Sofia Pro Regular" panose="020B0604020202020204" charset="0"/>
            </a:endParaRPr>
          </a:p>
        </p:txBody>
      </p:sp>
      <p:sp>
        <p:nvSpPr>
          <p:cNvPr id="6" name="Content Placeholder 2">
            <a:extLst>
              <a:ext uri="{FF2B5EF4-FFF2-40B4-BE49-F238E27FC236}">
                <a16:creationId xmlns:a16="http://schemas.microsoft.com/office/drawing/2014/main" id="{F28A9AB1-0C49-46ED-8985-C49D68429E46}"/>
              </a:ext>
            </a:extLst>
          </p:cNvPr>
          <p:cNvSpPr txBox="1">
            <a:spLocks/>
          </p:cNvSpPr>
          <p:nvPr/>
        </p:nvSpPr>
        <p:spPr>
          <a:xfrm>
            <a:off x="3552092" y="979923"/>
            <a:ext cx="5926015" cy="3643953"/>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latin typeface="Sofia Pro Regular" panose="020B0604020202020204" charset="0"/>
                <a:cs typeface="Poppins SemiBold" panose="00000700000000000000" pitchFamily="2" charset="0"/>
              </a:rPr>
              <a:t>Created by:</a:t>
            </a:r>
          </a:p>
          <a:p>
            <a:pPr>
              <a:buClr>
                <a:srgbClr val="E13D2E"/>
              </a:buClr>
            </a:pPr>
            <a:r>
              <a:rPr lang="en-GB" sz="1400" dirty="0">
                <a:latin typeface="Sofia Pro Regular" panose="020B0604020202020204" charset="0"/>
                <a:cs typeface="Poppins SemiBold" panose="00000700000000000000" pitchFamily="2" charset="0"/>
              </a:rPr>
              <a:t>Fear of / experience of discrimination</a:t>
            </a:r>
          </a:p>
          <a:p>
            <a:pPr>
              <a:buClr>
                <a:srgbClr val="E13D2E"/>
              </a:buClr>
            </a:pPr>
            <a:r>
              <a:rPr lang="en-GB" sz="1400" dirty="0">
                <a:latin typeface="Sofia Pro Regular" panose="020B0604020202020204" charset="0"/>
                <a:cs typeface="Poppins SemiBold" panose="00000700000000000000" pitchFamily="2" charset="0"/>
              </a:rPr>
              <a:t>Lack of confidence / perceived lack of ability / body image</a:t>
            </a:r>
          </a:p>
          <a:p>
            <a:pPr>
              <a:buClr>
                <a:srgbClr val="E13D2E"/>
              </a:buClr>
            </a:pPr>
            <a:r>
              <a:rPr lang="en-GB" sz="1400" dirty="0">
                <a:latin typeface="Sofia Pro Regular" panose="020B0604020202020204" charset="0"/>
                <a:cs typeface="Poppins SemiBold" panose="00000700000000000000" pitchFamily="2" charset="0"/>
              </a:rPr>
              <a:t>The ‘accepted’ face of sport</a:t>
            </a:r>
          </a:p>
          <a:p>
            <a:pPr>
              <a:buClr>
                <a:srgbClr val="E13D2E"/>
              </a:buClr>
            </a:pPr>
            <a:r>
              <a:rPr lang="en-GB" sz="1400" dirty="0">
                <a:latin typeface="Sofia Pro Regular" panose="020B0604020202020204" charset="0"/>
                <a:cs typeface="Poppins SemiBold" panose="00000700000000000000" pitchFamily="2" charset="0"/>
              </a:rPr>
              <a:t>Assumptions</a:t>
            </a:r>
          </a:p>
          <a:p>
            <a:pPr>
              <a:buClr>
                <a:srgbClr val="E13D2E"/>
              </a:buClr>
            </a:pPr>
            <a:r>
              <a:rPr lang="en-GB" sz="1400" dirty="0">
                <a:latin typeface="Sofia Pro Regular" panose="020B0604020202020204" charset="0"/>
                <a:cs typeface="Poppins SemiBold" panose="00000700000000000000" pitchFamily="2" charset="0"/>
              </a:rPr>
              <a:t>Attitudes of significant others</a:t>
            </a:r>
          </a:p>
          <a:p>
            <a:pPr>
              <a:buClr>
                <a:srgbClr val="E13D2E"/>
              </a:buClr>
            </a:pPr>
            <a:r>
              <a:rPr lang="en-GB" sz="1400" dirty="0">
                <a:latin typeface="Sofia Pro Regular" panose="020B0604020202020204" charset="0"/>
                <a:cs typeface="Poppins SemiBold" panose="00000700000000000000" pitchFamily="2" charset="0"/>
              </a:rPr>
              <a:t>Perceived value in sport</a:t>
            </a:r>
          </a:p>
          <a:p>
            <a:pPr>
              <a:buClr>
                <a:srgbClr val="E13D2E"/>
              </a:buClr>
            </a:pPr>
            <a:r>
              <a:rPr lang="en-GB" altLang="en-US" sz="1400" dirty="0">
                <a:latin typeface="Sofia Pro Regular" panose="020B0604020202020204" charset="0"/>
                <a:cs typeface="Poppins SemiBold" panose="00000700000000000000" pitchFamily="2" charset="0"/>
              </a:rPr>
              <a:t>Underrepresentation - lack of awareness of others ‘like me’ participating or volunteering in sport, a lack of role models</a:t>
            </a:r>
          </a:p>
          <a:p>
            <a:pPr>
              <a:buClr>
                <a:srgbClr val="E13D2E"/>
              </a:buClr>
            </a:pPr>
            <a:r>
              <a:rPr lang="en-GB" altLang="en-US" sz="1400" dirty="0">
                <a:latin typeface="Sofia Pro Regular" panose="020B0604020202020204" charset="0"/>
                <a:cs typeface="Poppins SemiBold" panose="00000700000000000000" pitchFamily="2" charset="0"/>
              </a:rPr>
              <a:t>Lack of knowledge of sport or volunteering opportunities </a:t>
            </a:r>
          </a:p>
          <a:p>
            <a:pPr>
              <a:buClr>
                <a:srgbClr val="E13D2E"/>
              </a:buClr>
            </a:pPr>
            <a:r>
              <a:rPr lang="en-GB" altLang="en-US" sz="1400" dirty="0">
                <a:latin typeface="Sofia Pro Regular" panose="020B0604020202020204" charset="0"/>
                <a:cs typeface="Poppins SemiBold" panose="00000700000000000000" pitchFamily="2" charset="0"/>
              </a:rPr>
              <a:t>Using the wrong terminology or language</a:t>
            </a:r>
          </a:p>
          <a:p>
            <a:pPr>
              <a:buFontTx/>
              <a:buChar char="-"/>
            </a:pPr>
            <a:endParaRPr lang="en-GB" sz="1400" b="1" dirty="0">
              <a:latin typeface="Sofia Pro Regular" panose="020B0604020202020204" charset="0"/>
            </a:endParaRPr>
          </a:p>
          <a:p>
            <a:endParaRPr lang="en-GB" sz="1400" dirty="0">
              <a:latin typeface="Sofia Pro Regular" panose="020B0604020202020204" charset="0"/>
            </a:endParaRPr>
          </a:p>
        </p:txBody>
      </p:sp>
      <p:sp>
        <p:nvSpPr>
          <p:cNvPr id="7" name="TextBox 6">
            <a:extLst>
              <a:ext uri="{FF2B5EF4-FFF2-40B4-BE49-F238E27FC236}">
                <a16:creationId xmlns:a16="http://schemas.microsoft.com/office/drawing/2014/main" id="{F3ECC6D5-DC90-4F38-A89E-81C7C7EA19AB}"/>
              </a:ext>
            </a:extLst>
          </p:cNvPr>
          <p:cNvSpPr txBox="1"/>
          <p:nvPr/>
        </p:nvSpPr>
        <p:spPr>
          <a:xfrm>
            <a:off x="505399" y="2801899"/>
            <a:ext cx="2452379" cy="1323439"/>
          </a:xfrm>
          <a:prstGeom prst="rect">
            <a:avLst/>
          </a:prstGeom>
          <a:solidFill>
            <a:srgbClr val="3AB0B0"/>
          </a:solidFill>
        </p:spPr>
        <p:txBody>
          <a:bodyPr wrap="square" rtlCol="0">
            <a:spAutoFit/>
          </a:bodyPr>
          <a:lstStyle/>
          <a:p>
            <a:pPr algn="ctr"/>
            <a:endParaRPr lang="en-GB" sz="1200" b="1" dirty="0">
              <a:solidFill>
                <a:schemeClr val="bg1"/>
              </a:solidFill>
              <a:latin typeface="Sofia Pro Regular" panose="020B0604020202020204" charset="0"/>
              <a:cs typeface="Poppins Medium" panose="00000600000000000000" pitchFamily="2" charset="0"/>
            </a:endParaRPr>
          </a:p>
          <a:p>
            <a:pPr algn="ctr"/>
            <a:r>
              <a:rPr lang="en-GB" b="1" dirty="0">
                <a:solidFill>
                  <a:schemeClr val="bg1"/>
                </a:solidFill>
                <a:latin typeface="Sofia Pro Regular" panose="020B0604020202020204" charset="0"/>
                <a:cs typeface="Poppins Medium" panose="00000600000000000000" pitchFamily="2" charset="0"/>
              </a:rPr>
              <a:t>1 in 8 </a:t>
            </a:r>
          </a:p>
          <a:p>
            <a:pPr algn="ctr"/>
            <a:r>
              <a:rPr lang="en-GB" sz="1200" b="1" dirty="0">
                <a:solidFill>
                  <a:schemeClr val="bg1"/>
                </a:solidFill>
                <a:latin typeface="Sofia Pro Regular" panose="020B0604020202020204" charset="0"/>
                <a:cs typeface="Poppins Medium" panose="00000600000000000000" pitchFamily="2" charset="0"/>
              </a:rPr>
              <a:t>LGBTQ+  people avoid going to gym or participating sport because of fear of decimation.</a:t>
            </a:r>
          </a:p>
          <a:p>
            <a:pPr algn="ctr"/>
            <a:endParaRPr lang="en-GB" sz="1200" b="1" dirty="0">
              <a:solidFill>
                <a:schemeClr val="bg1"/>
              </a:solidFill>
              <a:latin typeface="Sofia Pro Regular" panose="020B0604020202020204" charset="0"/>
              <a:cs typeface="Poppins Medium" panose="00000600000000000000" pitchFamily="2" charset="0"/>
            </a:endParaRPr>
          </a:p>
        </p:txBody>
      </p:sp>
    </p:spTree>
    <p:extLst>
      <p:ext uri="{BB962C8B-B14F-4D97-AF65-F5344CB8AC3E}">
        <p14:creationId xmlns:p14="http://schemas.microsoft.com/office/powerpoint/2010/main" val="723903386"/>
      </p:ext>
    </p:extLst>
  </p:cSld>
  <p:clrMapOvr>
    <a:masterClrMapping/>
  </p:clrMapOvr>
  <mc:AlternateContent xmlns:mc="http://schemas.openxmlformats.org/markup-compatibility/2006" xmlns:p14="http://schemas.microsoft.com/office/powerpoint/2010/main">
    <mc:Choice Requires="p14">
      <p:transition spd="slow" p14:dur="2000" advTm="10190"/>
    </mc:Choice>
    <mc:Fallback xmlns="">
      <p:transition spd="slow" advTm="1019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8A5A1D-AB30-4F7B-927E-5D4847E7564B}"/>
              </a:ext>
            </a:extLst>
          </p:cNvPr>
          <p:cNvSpPr txBox="1">
            <a:spLocks/>
          </p:cNvSpPr>
          <p:nvPr/>
        </p:nvSpPr>
        <p:spPr>
          <a:xfrm>
            <a:off x="403863" y="318103"/>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Common barriers different people face</a:t>
            </a:r>
          </a:p>
        </p:txBody>
      </p:sp>
      <p:sp>
        <p:nvSpPr>
          <p:cNvPr id="4" name="Content Placeholder 2">
            <a:extLst>
              <a:ext uri="{FF2B5EF4-FFF2-40B4-BE49-F238E27FC236}">
                <a16:creationId xmlns:a16="http://schemas.microsoft.com/office/drawing/2014/main" id="{39C02E59-B236-4786-B240-86B2AAF32447}"/>
              </a:ext>
            </a:extLst>
          </p:cNvPr>
          <p:cNvSpPr txBox="1">
            <a:spLocks/>
          </p:cNvSpPr>
          <p:nvPr/>
        </p:nvSpPr>
        <p:spPr>
          <a:xfrm>
            <a:off x="476238" y="1175353"/>
            <a:ext cx="6172200" cy="3394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83B2C"/>
              </a:buClr>
              <a:buNone/>
            </a:pPr>
            <a:r>
              <a:rPr lang="en-GB" sz="1400" b="1" dirty="0">
                <a:latin typeface="Sofia Pro Regular" panose="020B0604020202020204" charset="0"/>
              </a:rPr>
              <a:t>Physical:</a:t>
            </a:r>
          </a:p>
          <a:p>
            <a:pPr>
              <a:buClr>
                <a:srgbClr val="D83B2C"/>
              </a:buClr>
            </a:pPr>
            <a:r>
              <a:rPr lang="en-GB" sz="1400" dirty="0">
                <a:latin typeface="Sofia Pro Regular" panose="020B0604020202020204" charset="0"/>
              </a:rPr>
              <a:t>Lack of suitable opportunities.</a:t>
            </a:r>
          </a:p>
          <a:p>
            <a:pPr>
              <a:lnSpc>
                <a:spcPct val="110000"/>
              </a:lnSpc>
              <a:spcAft>
                <a:spcPts val="450"/>
              </a:spcAft>
              <a:buClr>
                <a:srgbClr val="D83B2C"/>
              </a:buClr>
            </a:pPr>
            <a:r>
              <a:rPr lang="en-GB" altLang="en-US" sz="1400" dirty="0">
                <a:latin typeface="Sofia Pro Regular" panose="020B0604020202020204" charset="0"/>
              </a:rPr>
              <a:t>Lack of awareness of facilities or activities</a:t>
            </a:r>
          </a:p>
          <a:p>
            <a:pPr>
              <a:lnSpc>
                <a:spcPct val="110000"/>
              </a:lnSpc>
              <a:spcAft>
                <a:spcPts val="450"/>
              </a:spcAft>
              <a:buClr>
                <a:srgbClr val="D83B2C"/>
              </a:buClr>
            </a:pPr>
            <a:r>
              <a:rPr lang="en-GB" altLang="en-US" sz="1400" dirty="0">
                <a:latin typeface="Sofia Pro Regular" panose="020B0604020202020204" charset="0"/>
              </a:rPr>
              <a:t>Lack of information or unable to find the right opportunity</a:t>
            </a:r>
          </a:p>
          <a:p>
            <a:pPr>
              <a:lnSpc>
                <a:spcPct val="110000"/>
              </a:lnSpc>
              <a:spcAft>
                <a:spcPts val="450"/>
              </a:spcAft>
              <a:buClr>
                <a:srgbClr val="D83B2C"/>
              </a:buClr>
            </a:pPr>
            <a:r>
              <a:rPr lang="en-GB" altLang="en-US" sz="1400" dirty="0">
                <a:latin typeface="Sofia Pro Regular" panose="020B0604020202020204" charset="0"/>
              </a:rPr>
              <a:t>Accessibility</a:t>
            </a:r>
          </a:p>
          <a:p>
            <a:pPr>
              <a:lnSpc>
                <a:spcPct val="110000"/>
              </a:lnSpc>
              <a:spcAft>
                <a:spcPts val="450"/>
              </a:spcAft>
              <a:buClr>
                <a:srgbClr val="D83B2C"/>
              </a:buClr>
            </a:pPr>
            <a:r>
              <a:rPr lang="en-GB" altLang="en-US" sz="1400" dirty="0">
                <a:latin typeface="Sofia Pro Regular" panose="020B0604020202020204" charset="0"/>
              </a:rPr>
              <a:t>Kit / equipment</a:t>
            </a:r>
          </a:p>
          <a:p>
            <a:pPr>
              <a:lnSpc>
                <a:spcPct val="110000"/>
              </a:lnSpc>
              <a:spcAft>
                <a:spcPts val="450"/>
              </a:spcAft>
              <a:buClr>
                <a:srgbClr val="D83B2C"/>
              </a:buClr>
            </a:pPr>
            <a:r>
              <a:rPr lang="en-GB" altLang="en-US" sz="1400" dirty="0">
                <a:latin typeface="Sofia Pro Regular" panose="020B0604020202020204" charset="0"/>
              </a:rPr>
              <a:t>No adaptations to activities</a:t>
            </a:r>
          </a:p>
          <a:p>
            <a:pPr marL="214313" indent="-214313">
              <a:buFontTx/>
              <a:buChar char="-"/>
            </a:pPr>
            <a:endParaRPr lang="en-GB" sz="1400" dirty="0">
              <a:latin typeface="Sofia Pro Regular" panose="020B0604020202020204" charset="0"/>
            </a:endParaRPr>
          </a:p>
          <a:p>
            <a:pPr marL="214313" indent="-214313">
              <a:buFontTx/>
              <a:buChar char="-"/>
            </a:pPr>
            <a:endParaRPr lang="en-GB" sz="1400" b="1" dirty="0">
              <a:latin typeface="Sofia Pro Regular" panose="020B0604020202020204" charset="0"/>
            </a:endParaRPr>
          </a:p>
          <a:p>
            <a:pPr>
              <a:buFontTx/>
              <a:buChar char="-"/>
            </a:pPr>
            <a:endParaRPr lang="en-GB" sz="1400" b="1" dirty="0">
              <a:latin typeface="Sofia Pro Regular" panose="020B0604020202020204" charset="0"/>
            </a:endParaRPr>
          </a:p>
          <a:p>
            <a:endParaRPr lang="en-GB" sz="1400" dirty="0">
              <a:latin typeface="Sofia Pro Regular" panose="020B0604020202020204" charset="0"/>
            </a:endParaRPr>
          </a:p>
        </p:txBody>
      </p:sp>
      <p:grpSp>
        <p:nvGrpSpPr>
          <p:cNvPr id="6" name="Group 5">
            <a:extLst>
              <a:ext uri="{FF2B5EF4-FFF2-40B4-BE49-F238E27FC236}">
                <a16:creationId xmlns:a16="http://schemas.microsoft.com/office/drawing/2014/main" id="{2B078B7F-745D-4C8F-BC0D-FEBA396AA728}"/>
              </a:ext>
            </a:extLst>
          </p:cNvPr>
          <p:cNvGrpSpPr/>
          <p:nvPr/>
        </p:nvGrpSpPr>
        <p:grpSpPr>
          <a:xfrm>
            <a:off x="6105458" y="1633250"/>
            <a:ext cx="2730476" cy="1877000"/>
            <a:chOff x="8094165" y="2231370"/>
            <a:chExt cx="3640635" cy="2502666"/>
          </a:xfrm>
        </p:grpSpPr>
        <p:pic>
          <p:nvPicPr>
            <p:cNvPr id="7" name="Picture 6">
              <a:extLst>
                <a:ext uri="{FF2B5EF4-FFF2-40B4-BE49-F238E27FC236}">
                  <a16:creationId xmlns:a16="http://schemas.microsoft.com/office/drawing/2014/main" id="{C98764A2-9A44-4D90-B96E-75EA7692F613}"/>
                </a:ext>
              </a:extLst>
            </p:cNvPr>
            <p:cNvPicPr>
              <a:picLocks noChangeAspect="1"/>
            </p:cNvPicPr>
            <p:nvPr/>
          </p:nvPicPr>
          <p:blipFill rotWithShape="1">
            <a:blip r:embed="rId3"/>
            <a:srcRect t="62300" b="-1"/>
            <a:stretch/>
          </p:blipFill>
          <p:spPr>
            <a:xfrm>
              <a:off x="8094165" y="3591035"/>
              <a:ext cx="3640635" cy="1143001"/>
            </a:xfrm>
            <a:prstGeom prst="rect">
              <a:avLst/>
            </a:prstGeom>
          </p:spPr>
        </p:pic>
        <p:sp>
          <p:nvSpPr>
            <p:cNvPr id="2" name="TextBox 1">
              <a:extLst>
                <a:ext uri="{FF2B5EF4-FFF2-40B4-BE49-F238E27FC236}">
                  <a16:creationId xmlns:a16="http://schemas.microsoft.com/office/drawing/2014/main" id="{130326EA-9BA8-4640-9EB2-C1A22390BA41}"/>
                </a:ext>
              </a:extLst>
            </p:cNvPr>
            <p:cNvSpPr txBox="1"/>
            <p:nvPr/>
          </p:nvSpPr>
          <p:spPr>
            <a:xfrm>
              <a:off x="8214890" y="2231370"/>
              <a:ext cx="3399184" cy="1066958"/>
            </a:xfrm>
            <a:prstGeom prst="rect">
              <a:avLst/>
            </a:prstGeom>
            <a:noFill/>
          </p:spPr>
          <p:txBody>
            <a:bodyPr wrap="square" rtlCol="0">
              <a:spAutoFit/>
            </a:bodyPr>
            <a:lstStyle/>
            <a:p>
              <a:pPr algn="ctr"/>
              <a:r>
                <a:rPr lang="en-GB" b="1" dirty="0">
                  <a:solidFill>
                    <a:srgbClr val="2F336C"/>
                  </a:solidFill>
                  <a:latin typeface="Sofia Pro Regular" panose="020B0604020202020204" charset="0"/>
                  <a:cs typeface="Poppins Medium" panose="00000600000000000000" pitchFamily="2" charset="0"/>
                </a:rPr>
                <a:t>4 in 5 </a:t>
              </a:r>
            </a:p>
            <a:p>
              <a:pPr algn="ctr"/>
              <a:r>
                <a:rPr lang="en-GB" sz="1400" b="1" dirty="0">
                  <a:solidFill>
                    <a:srgbClr val="2F336C"/>
                  </a:solidFill>
                  <a:latin typeface="Sofia Pro Regular" panose="020B0604020202020204" charset="0"/>
                  <a:cs typeface="Poppins Medium" panose="00000600000000000000" pitchFamily="2" charset="0"/>
                </a:rPr>
                <a:t>disabled people want to do more sport</a:t>
              </a:r>
            </a:p>
          </p:txBody>
        </p:sp>
      </p:grpSp>
    </p:spTree>
    <p:extLst>
      <p:ext uri="{BB962C8B-B14F-4D97-AF65-F5344CB8AC3E}">
        <p14:creationId xmlns:p14="http://schemas.microsoft.com/office/powerpoint/2010/main" val="996315810"/>
      </p:ext>
    </p:extLst>
  </p:cSld>
  <p:clrMapOvr>
    <a:masterClrMapping/>
  </p:clrMapOvr>
  <mc:AlternateContent xmlns:mc="http://schemas.openxmlformats.org/markup-compatibility/2006" xmlns:p14="http://schemas.microsoft.com/office/powerpoint/2010/main">
    <mc:Choice Requires="p14">
      <p:transition spd="slow" p14:dur="2000" advTm="10325"/>
    </mc:Choice>
    <mc:Fallback xmlns="">
      <p:transition spd="slow" advTm="1032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438453" y="1371996"/>
            <a:ext cx="3275011" cy="2023696"/>
          </a:xfrm>
          <a:prstGeom prst="rect">
            <a:avLst/>
          </a:prstGeom>
          <a:noFill/>
        </p:spPr>
        <p:txBody>
          <a:bodyPr wrap="square" lIns="91440" tIns="45720" rIns="91440" bIns="45720" anchor="t">
            <a:spAutoFit/>
          </a:bodyPr>
          <a:lstStyle/>
          <a:p>
            <a:pPr>
              <a:lnSpc>
                <a:spcPts val="5240"/>
              </a:lnSpc>
            </a:pPr>
            <a:r>
              <a:rPr lang="en-US" sz="3200" b="1" kern="1600" dirty="0">
                <a:solidFill>
                  <a:schemeClr val="bg1"/>
                </a:solidFill>
                <a:highlight>
                  <a:srgbClr val="2F336C"/>
                </a:highlight>
                <a:latin typeface="Sofia Pro Semi Bold"/>
                <a:cs typeface="Poppins SemiBold"/>
              </a:rPr>
              <a:t>Welcome. </a:t>
            </a:r>
            <a:endParaRPr lang="en-US" dirty="0">
              <a:solidFill>
                <a:schemeClr val="bg1"/>
              </a:solidFill>
            </a:endParaRPr>
          </a:p>
          <a:p>
            <a:pPr>
              <a:lnSpc>
                <a:spcPts val="5240"/>
              </a:lnSpc>
            </a:pPr>
            <a:r>
              <a:rPr lang="en-US" sz="3200" b="1" kern="1600" dirty="0">
                <a:solidFill>
                  <a:schemeClr val="bg1"/>
                </a:solidFill>
                <a:highlight>
                  <a:srgbClr val="2F336C"/>
                </a:highlight>
                <a:latin typeface="Sofia Pro Semi Bold"/>
                <a:cs typeface="Poppins SemiBold"/>
              </a:rPr>
              <a:t>Your session will begin shortly.</a:t>
            </a:r>
            <a:endParaRPr lang="en-US" dirty="0">
              <a:solidFill>
                <a:schemeClr val="bg1"/>
              </a:solidFill>
            </a:endParaRPr>
          </a:p>
        </p:txBody>
      </p:sp>
      <p:sp>
        <p:nvSpPr>
          <p:cNvPr id="17" name="TextBox 16">
            <a:extLst>
              <a:ext uri="{FF2B5EF4-FFF2-40B4-BE49-F238E27FC236}">
                <a16:creationId xmlns:a16="http://schemas.microsoft.com/office/drawing/2014/main" id="{9E5E594A-4A5E-81D3-3ADC-C5F979D49D14}"/>
              </a:ext>
            </a:extLst>
          </p:cNvPr>
          <p:cNvSpPr txBox="1"/>
          <p:nvPr/>
        </p:nvSpPr>
        <p:spPr>
          <a:xfrm>
            <a:off x="506561" y="3666732"/>
            <a:ext cx="3156112" cy="461665"/>
          </a:xfrm>
          <a:prstGeom prst="rect">
            <a:avLst/>
          </a:prstGeom>
          <a:noFill/>
        </p:spPr>
        <p:txBody>
          <a:bodyPr wrap="square" lIns="0" rtlCol="0">
            <a:spAutoFit/>
          </a:bodyPr>
          <a:lstStyle/>
          <a:p>
            <a:r>
              <a:rPr lang="en-US" sz="1200">
                <a:solidFill>
                  <a:srgbClr val="2F336C"/>
                </a:solidFill>
                <a:latin typeface="Sofia Pro Regular" panose="020B0000000000000000" pitchFamily="34" charset="0"/>
                <a:cs typeface="Poppins" panose="02000000000000000000" pitchFamily="2" charset="77"/>
              </a:rPr>
              <a:t>If you are using social media, please tag: #Buddle, @SportEngland @SportStructures</a:t>
            </a:r>
          </a:p>
        </p:txBody>
      </p:sp>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2" name="Rectangle 1">
            <a:extLst>
              <a:ext uri="{FF2B5EF4-FFF2-40B4-BE49-F238E27FC236}">
                <a16:creationId xmlns:a16="http://schemas.microsoft.com/office/drawing/2014/main" id="{7B71B430-551B-3557-5378-45D23B6FB3DF}"/>
              </a:ext>
            </a:extLst>
          </p:cNvPr>
          <p:cNvSpPr/>
          <p:nvPr/>
        </p:nvSpPr>
        <p:spPr>
          <a:xfrm>
            <a:off x="4989060" y="440137"/>
            <a:ext cx="3826551" cy="2103326"/>
          </a:xfrm>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26551" h="2103326" fill="none" extrusionOk="0">
                <a:moveTo>
                  <a:pt x="0" y="0"/>
                </a:moveTo>
                <a:cubicBezTo>
                  <a:pt x="191330" y="-40555"/>
                  <a:pt x="242333" y="62146"/>
                  <a:pt x="425172" y="0"/>
                </a:cubicBezTo>
                <a:cubicBezTo>
                  <a:pt x="559602" y="-27051"/>
                  <a:pt x="652682" y="43295"/>
                  <a:pt x="735548" y="0"/>
                </a:cubicBezTo>
                <a:cubicBezTo>
                  <a:pt x="833764" y="-26929"/>
                  <a:pt x="976475" y="-29569"/>
                  <a:pt x="1160720" y="0"/>
                </a:cubicBezTo>
                <a:cubicBezTo>
                  <a:pt x="1353186" y="-30815"/>
                  <a:pt x="1358670" y="38790"/>
                  <a:pt x="1547627" y="0"/>
                </a:cubicBezTo>
                <a:cubicBezTo>
                  <a:pt x="1715983" y="-8446"/>
                  <a:pt x="1811413" y="530"/>
                  <a:pt x="1858003" y="0"/>
                </a:cubicBezTo>
                <a:cubicBezTo>
                  <a:pt x="1970528" y="7159"/>
                  <a:pt x="2212984" y="-27118"/>
                  <a:pt x="2321441" y="0"/>
                </a:cubicBezTo>
                <a:cubicBezTo>
                  <a:pt x="2483339" y="-3914"/>
                  <a:pt x="2616360" y="86208"/>
                  <a:pt x="2823143" y="0"/>
                </a:cubicBezTo>
                <a:cubicBezTo>
                  <a:pt x="3044044" y="-17844"/>
                  <a:pt x="3180592" y="22849"/>
                  <a:pt x="3248316" y="0"/>
                </a:cubicBezTo>
                <a:cubicBezTo>
                  <a:pt x="3420068" y="586"/>
                  <a:pt x="3569889" y="-52225"/>
                  <a:pt x="3826551" y="0"/>
                </a:cubicBezTo>
                <a:cubicBezTo>
                  <a:pt x="3934836" y="123636"/>
                  <a:pt x="3849100" y="264574"/>
                  <a:pt x="3826551" y="441698"/>
                </a:cubicBezTo>
                <a:cubicBezTo>
                  <a:pt x="3825798" y="568988"/>
                  <a:pt x="3824346" y="610683"/>
                  <a:pt x="3826551" y="799264"/>
                </a:cubicBezTo>
                <a:cubicBezTo>
                  <a:pt x="3853945" y="947477"/>
                  <a:pt x="3812129" y="1053433"/>
                  <a:pt x="3826551" y="1156829"/>
                </a:cubicBezTo>
                <a:cubicBezTo>
                  <a:pt x="3808914" y="1271047"/>
                  <a:pt x="3794567" y="1379034"/>
                  <a:pt x="3826551" y="1577494"/>
                </a:cubicBezTo>
                <a:cubicBezTo>
                  <a:pt x="3918722" y="1713450"/>
                  <a:pt x="3818899" y="1909938"/>
                  <a:pt x="3826551" y="2103326"/>
                </a:cubicBezTo>
                <a:cubicBezTo>
                  <a:pt x="3708407" y="2115037"/>
                  <a:pt x="3549251" y="2079177"/>
                  <a:pt x="3363113" y="2103326"/>
                </a:cubicBezTo>
                <a:cubicBezTo>
                  <a:pt x="3124830" y="2095789"/>
                  <a:pt x="3051795" y="2067714"/>
                  <a:pt x="2937940" y="2103326"/>
                </a:cubicBezTo>
                <a:cubicBezTo>
                  <a:pt x="2896476" y="2091278"/>
                  <a:pt x="2659070" y="2072713"/>
                  <a:pt x="2436237" y="2103326"/>
                </a:cubicBezTo>
                <a:cubicBezTo>
                  <a:pt x="2250472" y="2117788"/>
                  <a:pt x="2218608" y="2067980"/>
                  <a:pt x="2087596" y="2103326"/>
                </a:cubicBezTo>
                <a:cubicBezTo>
                  <a:pt x="2021703" y="2137101"/>
                  <a:pt x="1826863" y="2043344"/>
                  <a:pt x="1662424" y="2103326"/>
                </a:cubicBezTo>
                <a:cubicBezTo>
                  <a:pt x="1491725" y="2158400"/>
                  <a:pt x="1291804" y="2101584"/>
                  <a:pt x="1160720" y="2103326"/>
                </a:cubicBezTo>
                <a:cubicBezTo>
                  <a:pt x="1026189" y="2147115"/>
                  <a:pt x="968227" y="2061228"/>
                  <a:pt x="812078" y="2103326"/>
                </a:cubicBezTo>
                <a:cubicBezTo>
                  <a:pt x="699454" y="2174915"/>
                  <a:pt x="495342" y="2050225"/>
                  <a:pt x="386906" y="2103326"/>
                </a:cubicBezTo>
                <a:cubicBezTo>
                  <a:pt x="249006" y="2139803"/>
                  <a:pt x="148724" y="2048035"/>
                  <a:pt x="0" y="2103326"/>
                </a:cubicBezTo>
                <a:cubicBezTo>
                  <a:pt x="-105883" y="1929963"/>
                  <a:pt x="21258" y="1862508"/>
                  <a:pt x="0" y="1640594"/>
                </a:cubicBezTo>
                <a:cubicBezTo>
                  <a:pt x="-39334" y="1441897"/>
                  <a:pt x="-6178" y="1389321"/>
                  <a:pt x="0" y="1198895"/>
                </a:cubicBezTo>
                <a:cubicBezTo>
                  <a:pt x="-12707" y="1015018"/>
                  <a:pt x="57060" y="873687"/>
                  <a:pt x="0" y="820296"/>
                </a:cubicBezTo>
                <a:cubicBezTo>
                  <a:pt x="-10856" y="684996"/>
                  <a:pt x="207" y="511521"/>
                  <a:pt x="0" y="399631"/>
                </a:cubicBezTo>
                <a:cubicBezTo>
                  <a:pt x="-2579" y="209656"/>
                  <a:pt x="36047" y="191177"/>
                  <a:pt x="0" y="0"/>
                </a:cubicBezTo>
                <a:close/>
              </a:path>
              <a:path w="3826551" h="2103326" stroke="0" extrusionOk="0">
                <a:moveTo>
                  <a:pt x="0" y="0"/>
                </a:moveTo>
                <a:cubicBezTo>
                  <a:pt x="55156" y="-36095"/>
                  <a:pt x="204516" y="47047"/>
                  <a:pt x="310376" y="0"/>
                </a:cubicBezTo>
                <a:cubicBezTo>
                  <a:pt x="317719" y="-39772"/>
                  <a:pt x="474726" y="20505"/>
                  <a:pt x="697282" y="0"/>
                </a:cubicBezTo>
                <a:cubicBezTo>
                  <a:pt x="822132" y="-35697"/>
                  <a:pt x="903709" y="40309"/>
                  <a:pt x="1007658" y="0"/>
                </a:cubicBezTo>
                <a:cubicBezTo>
                  <a:pt x="1081324" y="-6398"/>
                  <a:pt x="1262382" y="39917"/>
                  <a:pt x="1318034" y="0"/>
                </a:cubicBezTo>
                <a:cubicBezTo>
                  <a:pt x="1374696" y="-32325"/>
                  <a:pt x="1590875" y="6656"/>
                  <a:pt x="1666675" y="0"/>
                </a:cubicBezTo>
                <a:cubicBezTo>
                  <a:pt x="1756979" y="-3446"/>
                  <a:pt x="1814101" y="5995"/>
                  <a:pt x="2053582" y="0"/>
                </a:cubicBezTo>
                <a:cubicBezTo>
                  <a:pt x="2243620" y="4360"/>
                  <a:pt x="2281984" y="15759"/>
                  <a:pt x="2363958" y="0"/>
                </a:cubicBezTo>
                <a:cubicBezTo>
                  <a:pt x="2464169" y="-1628"/>
                  <a:pt x="2560631" y="5242"/>
                  <a:pt x="2674333" y="0"/>
                </a:cubicBezTo>
                <a:cubicBezTo>
                  <a:pt x="2746985" y="-12060"/>
                  <a:pt x="2921429" y="18643"/>
                  <a:pt x="2984709" y="0"/>
                </a:cubicBezTo>
                <a:cubicBezTo>
                  <a:pt x="3066842" y="9618"/>
                  <a:pt x="3145277" y="-37603"/>
                  <a:pt x="3333350" y="0"/>
                </a:cubicBezTo>
                <a:cubicBezTo>
                  <a:pt x="3420340" y="42413"/>
                  <a:pt x="3639573" y="7555"/>
                  <a:pt x="3826551" y="0"/>
                </a:cubicBezTo>
                <a:cubicBezTo>
                  <a:pt x="3849161" y="208801"/>
                  <a:pt x="3831263" y="229797"/>
                  <a:pt x="3826551" y="420665"/>
                </a:cubicBezTo>
                <a:cubicBezTo>
                  <a:pt x="3849249" y="613708"/>
                  <a:pt x="3797011" y="656221"/>
                  <a:pt x="3826551" y="820296"/>
                </a:cubicBezTo>
                <a:cubicBezTo>
                  <a:pt x="3818682" y="976033"/>
                  <a:pt x="3774797" y="1094421"/>
                  <a:pt x="3826551" y="1240962"/>
                </a:cubicBezTo>
                <a:cubicBezTo>
                  <a:pt x="3830791" y="1388543"/>
                  <a:pt x="3811675" y="1444770"/>
                  <a:pt x="3826551" y="1661627"/>
                </a:cubicBezTo>
                <a:cubicBezTo>
                  <a:pt x="3893200" y="1852570"/>
                  <a:pt x="3736827" y="1934947"/>
                  <a:pt x="3826551" y="2103326"/>
                </a:cubicBezTo>
                <a:cubicBezTo>
                  <a:pt x="3785907" y="2103462"/>
                  <a:pt x="3574106" y="2066498"/>
                  <a:pt x="3516174" y="2103326"/>
                </a:cubicBezTo>
                <a:cubicBezTo>
                  <a:pt x="3414275" y="2124576"/>
                  <a:pt x="3274492" y="2090717"/>
                  <a:pt x="3205799" y="2103326"/>
                </a:cubicBezTo>
                <a:cubicBezTo>
                  <a:pt x="3107663" y="2166859"/>
                  <a:pt x="2983051" y="2000720"/>
                  <a:pt x="2818892" y="2103326"/>
                </a:cubicBezTo>
                <a:cubicBezTo>
                  <a:pt x="2641261" y="2143774"/>
                  <a:pt x="2572185" y="2101245"/>
                  <a:pt x="2470251" y="2103326"/>
                </a:cubicBezTo>
                <a:cubicBezTo>
                  <a:pt x="2294156" y="2150247"/>
                  <a:pt x="2219951" y="2100583"/>
                  <a:pt x="1968547" y="2103326"/>
                </a:cubicBezTo>
                <a:cubicBezTo>
                  <a:pt x="1780929" y="2152331"/>
                  <a:pt x="1731368" y="2041402"/>
                  <a:pt x="1543375" y="2103326"/>
                </a:cubicBezTo>
                <a:cubicBezTo>
                  <a:pt x="1356729" y="2153575"/>
                  <a:pt x="1299242" y="2041981"/>
                  <a:pt x="1118203" y="2103326"/>
                </a:cubicBezTo>
                <a:cubicBezTo>
                  <a:pt x="1011336" y="2190109"/>
                  <a:pt x="733685" y="2079061"/>
                  <a:pt x="616499" y="2103326"/>
                </a:cubicBezTo>
                <a:cubicBezTo>
                  <a:pt x="417549" y="2156163"/>
                  <a:pt x="258981" y="1988758"/>
                  <a:pt x="0" y="2103326"/>
                </a:cubicBezTo>
                <a:cubicBezTo>
                  <a:pt x="23891" y="1960715"/>
                  <a:pt x="43362" y="1879332"/>
                  <a:pt x="0" y="1724727"/>
                </a:cubicBezTo>
                <a:cubicBezTo>
                  <a:pt x="-39244" y="1563348"/>
                  <a:pt x="81639" y="1469474"/>
                  <a:pt x="0" y="1346128"/>
                </a:cubicBezTo>
                <a:cubicBezTo>
                  <a:pt x="-57730" y="1220325"/>
                  <a:pt x="23447" y="1041702"/>
                  <a:pt x="0" y="904430"/>
                </a:cubicBezTo>
                <a:cubicBezTo>
                  <a:pt x="-44831" y="736601"/>
                  <a:pt x="-20485" y="631614"/>
                  <a:pt x="0" y="525831"/>
                </a:cubicBezTo>
                <a:cubicBezTo>
                  <a:pt x="-33849" y="413963"/>
                  <a:pt x="21364" y="106266"/>
                  <a:pt x="0" y="0"/>
                </a:cubicBezTo>
                <a:close/>
              </a:path>
              <a:path w="3826551" h="2103326" fill="none" stroke="0" extrusionOk="0">
                <a:moveTo>
                  <a:pt x="0" y="0"/>
                </a:moveTo>
                <a:cubicBezTo>
                  <a:pt x="190301" y="-53120"/>
                  <a:pt x="254506" y="56158"/>
                  <a:pt x="425172" y="0"/>
                </a:cubicBezTo>
                <a:cubicBezTo>
                  <a:pt x="572261" y="-58306"/>
                  <a:pt x="602752" y="13572"/>
                  <a:pt x="735548" y="0"/>
                </a:cubicBezTo>
                <a:cubicBezTo>
                  <a:pt x="861887" y="-9690"/>
                  <a:pt x="927622" y="12800"/>
                  <a:pt x="1160720" y="0"/>
                </a:cubicBezTo>
                <a:cubicBezTo>
                  <a:pt x="1374382" y="-33605"/>
                  <a:pt x="1388793" y="50239"/>
                  <a:pt x="1547627" y="0"/>
                </a:cubicBezTo>
                <a:cubicBezTo>
                  <a:pt x="1712464" y="-35265"/>
                  <a:pt x="1782505" y="-23757"/>
                  <a:pt x="1858003" y="0"/>
                </a:cubicBezTo>
                <a:cubicBezTo>
                  <a:pt x="1926558" y="-7671"/>
                  <a:pt x="2227337" y="14008"/>
                  <a:pt x="2321441" y="0"/>
                </a:cubicBezTo>
                <a:cubicBezTo>
                  <a:pt x="2430557" y="35896"/>
                  <a:pt x="2591262" y="36719"/>
                  <a:pt x="2823143" y="0"/>
                </a:cubicBezTo>
                <a:cubicBezTo>
                  <a:pt x="3069699" y="-33783"/>
                  <a:pt x="3159749" y="46364"/>
                  <a:pt x="3248316" y="0"/>
                </a:cubicBezTo>
                <a:cubicBezTo>
                  <a:pt x="3368042" y="-48167"/>
                  <a:pt x="3545326" y="54058"/>
                  <a:pt x="3826551" y="0"/>
                </a:cubicBezTo>
                <a:cubicBezTo>
                  <a:pt x="3886690" y="164154"/>
                  <a:pt x="3838123" y="327292"/>
                  <a:pt x="3826551" y="441698"/>
                </a:cubicBezTo>
                <a:cubicBezTo>
                  <a:pt x="3840275" y="583287"/>
                  <a:pt x="3804866" y="624035"/>
                  <a:pt x="3826551" y="799264"/>
                </a:cubicBezTo>
                <a:cubicBezTo>
                  <a:pt x="3828550" y="977698"/>
                  <a:pt x="3791105" y="1019877"/>
                  <a:pt x="3826551" y="1156829"/>
                </a:cubicBezTo>
                <a:cubicBezTo>
                  <a:pt x="3796590" y="1294019"/>
                  <a:pt x="3780966" y="1435926"/>
                  <a:pt x="3826551" y="1577494"/>
                </a:cubicBezTo>
                <a:cubicBezTo>
                  <a:pt x="3886659" y="1712731"/>
                  <a:pt x="3814088" y="1915970"/>
                  <a:pt x="3826551" y="2103326"/>
                </a:cubicBezTo>
                <a:cubicBezTo>
                  <a:pt x="3692223" y="2110728"/>
                  <a:pt x="3589838" y="2096605"/>
                  <a:pt x="3363113" y="2103326"/>
                </a:cubicBezTo>
                <a:cubicBezTo>
                  <a:pt x="3136027" y="2120622"/>
                  <a:pt x="3070282" y="2080465"/>
                  <a:pt x="2937940" y="2103326"/>
                </a:cubicBezTo>
                <a:cubicBezTo>
                  <a:pt x="2751513" y="2137733"/>
                  <a:pt x="2635938" y="2146590"/>
                  <a:pt x="2436237" y="2103326"/>
                </a:cubicBezTo>
                <a:cubicBezTo>
                  <a:pt x="2312834" y="2126424"/>
                  <a:pt x="2215348" y="2097982"/>
                  <a:pt x="2087596" y="2103326"/>
                </a:cubicBezTo>
                <a:cubicBezTo>
                  <a:pt x="1940239" y="2113287"/>
                  <a:pt x="1797535" y="1996388"/>
                  <a:pt x="1662424" y="2103326"/>
                </a:cubicBezTo>
                <a:cubicBezTo>
                  <a:pt x="1542356" y="2150206"/>
                  <a:pt x="1345228" y="2097414"/>
                  <a:pt x="1160720" y="2103326"/>
                </a:cubicBezTo>
                <a:cubicBezTo>
                  <a:pt x="999997" y="2152621"/>
                  <a:pt x="883953" y="2063441"/>
                  <a:pt x="812078" y="2103326"/>
                </a:cubicBezTo>
                <a:cubicBezTo>
                  <a:pt x="624792" y="2139472"/>
                  <a:pt x="503890" y="2092865"/>
                  <a:pt x="386906" y="2103326"/>
                </a:cubicBezTo>
                <a:cubicBezTo>
                  <a:pt x="232809" y="2157146"/>
                  <a:pt x="140916" y="2101287"/>
                  <a:pt x="0" y="2103326"/>
                </a:cubicBezTo>
                <a:cubicBezTo>
                  <a:pt x="-22951" y="1929228"/>
                  <a:pt x="29969" y="1869871"/>
                  <a:pt x="0" y="1640594"/>
                </a:cubicBezTo>
                <a:cubicBezTo>
                  <a:pt x="-66066" y="1412941"/>
                  <a:pt x="9004" y="1351602"/>
                  <a:pt x="0" y="1198895"/>
                </a:cubicBezTo>
                <a:cubicBezTo>
                  <a:pt x="-21939" y="1036395"/>
                  <a:pt x="4978" y="938896"/>
                  <a:pt x="0" y="820296"/>
                </a:cubicBezTo>
                <a:cubicBezTo>
                  <a:pt x="6290" y="786446"/>
                  <a:pt x="16081" y="566119"/>
                  <a:pt x="0" y="399631"/>
                </a:cubicBezTo>
                <a:cubicBezTo>
                  <a:pt x="5251" y="238027"/>
                  <a:pt x="33457" y="187268"/>
                  <a:pt x="0" y="0"/>
                </a:cubicBezTo>
                <a:close/>
              </a:path>
              <a:path w="3826551" h="2103326" fill="none" stroke="0" extrusionOk="0">
                <a:moveTo>
                  <a:pt x="0" y="0"/>
                </a:moveTo>
                <a:cubicBezTo>
                  <a:pt x="171861" y="-37929"/>
                  <a:pt x="229871" y="63483"/>
                  <a:pt x="425172" y="0"/>
                </a:cubicBezTo>
                <a:cubicBezTo>
                  <a:pt x="563061" y="-50708"/>
                  <a:pt x="631576" y="23397"/>
                  <a:pt x="735548" y="0"/>
                </a:cubicBezTo>
                <a:cubicBezTo>
                  <a:pt x="853225" y="-12873"/>
                  <a:pt x="946748" y="-15734"/>
                  <a:pt x="1160720" y="0"/>
                </a:cubicBezTo>
                <a:cubicBezTo>
                  <a:pt x="1357289" y="-30021"/>
                  <a:pt x="1373534" y="41531"/>
                  <a:pt x="1547627" y="0"/>
                </a:cubicBezTo>
                <a:cubicBezTo>
                  <a:pt x="1703654" y="-20867"/>
                  <a:pt x="1801905" y="-9033"/>
                  <a:pt x="1858003" y="0"/>
                </a:cubicBezTo>
                <a:cubicBezTo>
                  <a:pt x="1967827" y="7252"/>
                  <a:pt x="2228870" y="3369"/>
                  <a:pt x="2321441" y="0"/>
                </a:cubicBezTo>
                <a:cubicBezTo>
                  <a:pt x="2457812" y="14214"/>
                  <a:pt x="2571152" y="39949"/>
                  <a:pt x="2823143" y="0"/>
                </a:cubicBezTo>
                <a:cubicBezTo>
                  <a:pt x="3054024" y="-19564"/>
                  <a:pt x="3183406" y="44616"/>
                  <a:pt x="3248316" y="0"/>
                </a:cubicBezTo>
                <a:cubicBezTo>
                  <a:pt x="3388445" y="-43054"/>
                  <a:pt x="3600252" y="-6553"/>
                  <a:pt x="3826551" y="0"/>
                </a:cubicBezTo>
                <a:cubicBezTo>
                  <a:pt x="3905691" y="142266"/>
                  <a:pt x="3864110" y="292781"/>
                  <a:pt x="3826551" y="441698"/>
                </a:cubicBezTo>
                <a:cubicBezTo>
                  <a:pt x="3829199" y="576280"/>
                  <a:pt x="3813476" y="611863"/>
                  <a:pt x="3826551" y="799264"/>
                </a:cubicBezTo>
                <a:cubicBezTo>
                  <a:pt x="3836902" y="969136"/>
                  <a:pt x="3807206" y="1036821"/>
                  <a:pt x="3826551" y="1156829"/>
                </a:cubicBezTo>
                <a:cubicBezTo>
                  <a:pt x="3815329" y="1282520"/>
                  <a:pt x="3791520" y="1454345"/>
                  <a:pt x="3826551" y="1577494"/>
                </a:cubicBezTo>
                <a:cubicBezTo>
                  <a:pt x="3906684" y="1720789"/>
                  <a:pt x="3808496" y="1951235"/>
                  <a:pt x="3826551" y="2103326"/>
                </a:cubicBezTo>
                <a:cubicBezTo>
                  <a:pt x="3680894" y="2109345"/>
                  <a:pt x="3534908" y="2074791"/>
                  <a:pt x="3363113" y="2103326"/>
                </a:cubicBezTo>
                <a:cubicBezTo>
                  <a:pt x="3128572" y="2094756"/>
                  <a:pt x="3063024" y="2077195"/>
                  <a:pt x="2937940" y="2103326"/>
                </a:cubicBezTo>
                <a:cubicBezTo>
                  <a:pt x="2804419" y="2115082"/>
                  <a:pt x="2657009" y="2114578"/>
                  <a:pt x="2436237" y="2103326"/>
                </a:cubicBezTo>
                <a:cubicBezTo>
                  <a:pt x="2268995" y="2114422"/>
                  <a:pt x="2214659" y="2079267"/>
                  <a:pt x="2087596" y="2103326"/>
                </a:cubicBezTo>
                <a:cubicBezTo>
                  <a:pt x="1998176" y="2132685"/>
                  <a:pt x="1830070" y="2008905"/>
                  <a:pt x="1662424" y="2103326"/>
                </a:cubicBezTo>
                <a:cubicBezTo>
                  <a:pt x="1531287" y="2166473"/>
                  <a:pt x="1326857" y="2078429"/>
                  <a:pt x="1160720" y="2103326"/>
                </a:cubicBezTo>
                <a:cubicBezTo>
                  <a:pt x="1031609" y="2134565"/>
                  <a:pt x="931949" y="2063116"/>
                  <a:pt x="812078" y="2103326"/>
                </a:cubicBezTo>
                <a:cubicBezTo>
                  <a:pt x="683089" y="2144164"/>
                  <a:pt x="512201" y="2026193"/>
                  <a:pt x="386906" y="2103326"/>
                </a:cubicBezTo>
                <a:cubicBezTo>
                  <a:pt x="248493" y="2136994"/>
                  <a:pt x="137863" y="2086941"/>
                  <a:pt x="0" y="2103326"/>
                </a:cubicBezTo>
                <a:cubicBezTo>
                  <a:pt x="-36621" y="1924915"/>
                  <a:pt x="41748" y="1859783"/>
                  <a:pt x="0" y="1640594"/>
                </a:cubicBezTo>
                <a:cubicBezTo>
                  <a:pt x="-41329" y="1415921"/>
                  <a:pt x="4620" y="1383244"/>
                  <a:pt x="0" y="1198895"/>
                </a:cubicBezTo>
                <a:cubicBezTo>
                  <a:pt x="-24344" y="1033094"/>
                  <a:pt x="28519" y="900723"/>
                  <a:pt x="0" y="820296"/>
                </a:cubicBezTo>
                <a:cubicBezTo>
                  <a:pt x="-21232" y="707663"/>
                  <a:pt x="3061" y="528301"/>
                  <a:pt x="0" y="399631"/>
                </a:cubicBezTo>
                <a:cubicBezTo>
                  <a:pt x="3655" y="224788"/>
                  <a:pt x="40380" y="191847"/>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3826551"/>
                      <a:gd name="connsiteY0" fmla="*/ 0 h 2103326"/>
                      <a:gd name="connsiteX1" fmla="*/ 425172 w 3826551"/>
                      <a:gd name="connsiteY1" fmla="*/ 0 h 2103326"/>
                      <a:gd name="connsiteX2" fmla="*/ 735548 w 3826551"/>
                      <a:gd name="connsiteY2" fmla="*/ 0 h 2103326"/>
                      <a:gd name="connsiteX3" fmla="*/ 1160720 w 3826551"/>
                      <a:gd name="connsiteY3" fmla="*/ 0 h 2103326"/>
                      <a:gd name="connsiteX4" fmla="*/ 1547627 w 3826551"/>
                      <a:gd name="connsiteY4" fmla="*/ 0 h 2103326"/>
                      <a:gd name="connsiteX5" fmla="*/ 1858003 w 3826551"/>
                      <a:gd name="connsiteY5" fmla="*/ 0 h 2103326"/>
                      <a:gd name="connsiteX6" fmla="*/ 2321441 w 3826551"/>
                      <a:gd name="connsiteY6" fmla="*/ 0 h 2103326"/>
                      <a:gd name="connsiteX7" fmla="*/ 2823143 w 3826551"/>
                      <a:gd name="connsiteY7" fmla="*/ 0 h 2103326"/>
                      <a:gd name="connsiteX8" fmla="*/ 3248316 w 3826551"/>
                      <a:gd name="connsiteY8" fmla="*/ 0 h 2103326"/>
                      <a:gd name="connsiteX9" fmla="*/ 3826551 w 3826551"/>
                      <a:gd name="connsiteY9" fmla="*/ 0 h 2103326"/>
                      <a:gd name="connsiteX10" fmla="*/ 3826551 w 3826551"/>
                      <a:gd name="connsiteY10" fmla="*/ 441698 h 2103326"/>
                      <a:gd name="connsiteX11" fmla="*/ 3826551 w 3826551"/>
                      <a:gd name="connsiteY11" fmla="*/ 799264 h 2103326"/>
                      <a:gd name="connsiteX12" fmla="*/ 3826551 w 3826551"/>
                      <a:gd name="connsiteY12" fmla="*/ 1156829 h 2103326"/>
                      <a:gd name="connsiteX13" fmla="*/ 3826551 w 3826551"/>
                      <a:gd name="connsiteY13" fmla="*/ 1577494 h 2103326"/>
                      <a:gd name="connsiteX14" fmla="*/ 3826551 w 3826551"/>
                      <a:gd name="connsiteY14" fmla="*/ 2103326 h 2103326"/>
                      <a:gd name="connsiteX15" fmla="*/ 3363113 w 3826551"/>
                      <a:gd name="connsiteY15" fmla="*/ 2103326 h 2103326"/>
                      <a:gd name="connsiteX16" fmla="*/ 2937940 w 3826551"/>
                      <a:gd name="connsiteY16" fmla="*/ 2103326 h 2103326"/>
                      <a:gd name="connsiteX17" fmla="*/ 2436237 w 3826551"/>
                      <a:gd name="connsiteY17" fmla="*/ 2103326 h 2103326"/>
                      <a:gd name="connsiteX18" fmla="*/ 2087596 w 3826551"/>
                      <a:gd name="connsiteY18" fmla="*/ 2103326 h 2103326"/>
                      <a:gd name="connsiteX19" fmla="*/ 1662424 w 3826551"/>
                      <a:gd name="connsiteY19" fmla="*/ 2103326 h 2103326"/>
                      <a:gd name="connsiteX20" fmla="*/ 1160720 w 3826551"/>
                      <a:gd name="connsiteY20" fmla="*/ 2103326 h 2103326"/>
                      <a:gd name="connsiteX21" fmla="*/ 812078 w 3826551"/>
                      <a:gd name="connsiteY21" fmla="*/ 2103326 h 2103326"/>
                      <a:gd name="connsiteX22" fmla="*/ 386906 w 3826551"/>
                      <a:gd name="connsiteY22" fmla="*/ 2103326 h 2103326"/>
                      <a:gd name="connsiteX23" fmla="*/ 0 w 3826551"/>
                      <a:gd name="connsiteY23" fmla="*/ 2103326 h 2103326"/>
                      <a:gd name="connsiteX24" fmla="*/ 0 w 3826551"/>
                      <a:gd name="connsiteY24" fmla="*/ 1640594 h 2103326"/>
                      <a:gd name="connsiteX25" fmla="*/ 0 w 3826551"/>
                      <a:gd name="connsiteY25" fmla="*/ 1198895 h 2103326"/>
                      <a:gd name="connsiteX26" fmla="*/ 0 w 3826551"/>
                      <a:gd name="connsiteY26" fmla="*/ 820296 h 2103326"/>
                      <a:gd name="connsiteX27" fmla="*/ 0 w 3826551"/>
                      <a:gd name="connsiteY27" fmla="*/ 399631 h 2103326"/>
                      <a:gd name="connsiteX28" fmla="*/ 0 w 3826551"/>
                      <a:gd name="connsiteY28" fmla="*/ 0 h 2103326"/>
                      <a:gd name="connsiteX0" fmla="*/ 0 w 3826551"/>
                      <a:gd name="connsiteY0" fmla="*/ 0 h 2103326"/>
                      <a:gd name="connsiteX1" fmla="*/ 310376 w 3826551"/>
                      <a:gd name="connsiteY1" fmla="*/ 0 h 2103326"/>
                      <a:gd name="connsiteX2" fmla="*/ 697282 w 3826551"/>
                      <a:gd name="connsiteY2" fmla="*/ 0 h 2103326"/>
                      <a:gd name="connsiteX3" fmla="*/ 1007658 w 3826551"/>
                      <a:gd name="connsiteY3" fmla="*/ 0 h 2103326"/>
                      <a:gd name="connsiteX4" fmla="*/ 1318034 w 3826551"/>
                      <a:gd name="connsiteY4" fmla="*/ 0 h 2103326"/>
                      <a:gd name="connsiteX5" fmla="*/ 1666675 w 3826551"/>
                      <a:gd name="connsiteY5" fmla="*/ 0 h 2103326"/>
                      <a:gd name="connsiteX6" fmla="*/ 2053582 w 3826551"/>
                      <a:gd name="connsiteY6" fmla="*/ 0 h 2103326"/>
                      <a:gd name="connsiteX7" fmla="*/ 2363958 w 3826551"/>
                      <a:gd name="connsiteY7" fmla="*/ 0 h 2103326"/>
                      <a:gd name="connsiteX8" fmla="*/ 2674333 w 3826551"/>
                      <a:gd name="connsiteY8" fmla="*/ 0 h 2103326"/>
                      <a:gd name="connsiteX9" fmla="*/ 2984709 w 3826551"/>
                      <a:gd name="connsiteY9" fmla="*/ 0 h 2103326"/>
                      <a:gd name="connsiteX10" fmla="*/ 3333350 w 3826551"/>
                      <a:gd name="connsiteY10" fmla="*/ 0 h 2103326"/>
                      <a:gd name="connsiteX11" fmla="*/ 3826551 w 3826551"/>
                      <a:gd name="connsiteY11" fmla="*/ 0 h 2103326"/>
                      <a:gd name="connsiteX12" fmla="*/ 3826551 w 3826551"/>
                      <a:gd name="connsiteY12" fmla="*/ 420665 h 2103326"/>
                      <a:gd name="connsiteX13" fmla="*/ 3826551 w 3826551"/>
                      <a:gd name="connsiteY13" fmla="*/ 820296 h 2103326"/>
                      <a:gd name="connsiteX14" fmla="*/ 3826551 w 3826551"/>
                      <a:gd name="connsiteY14" fmla="*/ 1240962 h 2103326"/>
                      <a:gd name="connsiteX15" fmla="*/ 3826551 w 3826551"/>
                      <a:gd name="connsiteY15" fmla="*/ 1661627 h 2103326"/>
                      <a:gd name="connsiteX16" fmla="*/ 3826551 w 3826551"/>
                      <a:gd name="connsiteY16" fmla="*/ 2103326 h 2103326"/>
                      <a:gd name="connsiteX17" fmla="*/ 3516174 w 3826551"/>
                      <a:gd name="connsiteY17" fmla="*/ 2103326 h 2103326"/>
                      <a:gd name="connsiteX18" fmla="*/ 3205799 w 3826551"/>
                      <a:gd name="connsiteY18" fmla="*/ 2103326 h 2103326"/>
                      <a:gd name="connsiteX19" fmla="*/ 2818892 w 3826551"/>
                      <a:gd name="connsiteY19" fmla="*/ 2103326 h 2103326"/>
                      <a:gd name="connsiteX20" fmla="*/ 2470251 w 3826551"/>
                      <a:gd name="connsiteY20" fmla="*/ 2103326 h 2103326"/>
                      <a:gd name="connsiteX21" fmla="*/ 1968547 w 3826551"/>
                      <a:gd name="connsiteY21" fmla="*/ 2103326 h 2103326"/>
                      <a:gd name="connsiteX22" fmla="*/ 1543375 w 3826551"/>
                      <a:gd name="connsiteY22" fmla="*/ 2103326 h 2103326"/>
                      <a:gd name="connsiteX23" fmla="*/ 1118203 w 3826551"/>
                      <a:gd name="connsiteY23" fmla="*/ 2103326 h 2103326"/>
                      <a:gd name="connsiteX24" fmla="*/ 616499 w 3826551"/>
                      <a:gd name="connsiteY24" fmla="*/ 2103326 h 2103326"/>
                      <a:gd name="connsiteX25" fmla="*/ 0 w 3826551"/>
                      <a:gd name="connsiteY25" fmla="*/ 2103326 h 2103326"/>
                      <a:gd name="connsiteX26" fmla="*/ 0 w 3826551"/>
                      <a:gd name="connsiteY26" fmla="*/ 1724727 h 2103326"/>
                      <a:gd name="connsiteX27" fmla="*/ 0 w 3826551"/>
                      <a:gd name="connsiteY27" fmla="*/ 1346128 h 2103326"/>
                      <a:gd name="connsiteX28" fmla="*/ 0 w 3826551"/>
                      <a:gd name="connsiteY28" fmla="*/ 904430 h 2103326"/>
                      <a:gd name="connsiteX29" fmla="*/ 0 w 3826551"/>
                      <a:gd name="connsiteY29" fmla="*/ 525831 h 2103326"/>
                      <a:gd name="connsiteX30" fmla="*/ 0 w 3826551"/>
                      <a:gd name="connsiteY30" fmla="*/ 0 h 21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6551" h="2103326" fill="none" extrusionOk="0">
                        <a:moveTo>
                          <a:pt x="0" y="0"/>
                        </a:moveTo>
                        <a:cubicBezTo>
                          <a:pt x="166769" y="-26561"/>
                          <a:pt x="246175" y="59861"/>
                          <a:pt x="425172" y="0"/>
                        </a:cubicBezTo>
                        <a:cubicBezTo>
                          <a:pt x="565156" y="-32469"/>
                          <a:pt x="637273" y="23682"/>
                          <a:pt x="735548" y="0"/>
                        </a:cubicBezTo>
                        <a:cubicBezTo>
                          <a:pt x="839832" y="-17442"/>
                          <a:pt x="967244" y="-3884"/>
                          <a:pt x="1160720" y="0"/>
                        </a:cubicBezTo>
                        <a:cubicBezTo>
                          <a:pt x="1356238" y="-28322"/>
                          <a:pt x="1369713" y="41642"/>
                          <a:pt x="1547627" y="0"/>
                        </a:cubicBezTo>
                        <a:cubicBezTo>
                          <a:pt x="1717321" y="-26778"/>
                          <a:pt x="1793891" y="768"/>
                          <a:pt x="1858003" y="0"/>
                        </a:cubicBezTo>
                        <a:cubicBezTo>
                          <a:pt x="1951175" y="3294"/>
                          <a:pt x="2219598" y="-3464"/>
                          <a:pt x="2321441" y="0"/>
                        </a:cubicBezTo>
                        <a:cubicBezTo>
                          <a:pt x="2455052" y="-6099"/>
                          <a:pt x="2610961" y="42520"/>
                          <a:pt x="2823143" y="0"/>
                        </a:cubicBezTo>
                        <a:cubicBezTo>
                          <a:pt x="3040787" y="-19036"/>
                          <a:pt x="3175417" y="24809"/>
                          <a:pt x="3248316" y="0"/>
                        </a:cubicBezTo>
                        <a:cubicBezTo>
                          <a:pt x="3394047" y="-11262"/>
                          <a:pt x="3608328" y="-4515"/>
                          <a:pt x="3826551" y="0"/>
                        </a:cubicBezTo>
                        <a:cubicBezTo>
                          <a:pt x="3902220" y="138575"/>
                          <a:pt x="3840218" y="277785"/>
                          <a:pt x="3826551" y="441698"/>
                        </a:cubicBezTo>
                        <a:cubicBezTo>
                          <a:pt x="3829100" y="573610"/>
                          <a:pt x="3816440" y="620636"/>
                          <a:pt x="3826551" y="799264"/>
                        </a:cubicBezTo>
                        <a:cubicBezTo>
                          <a:pt x="3845707" y="965214"/>
                          <a:pt x="3808360" y="1049001"/>
                          <a:pt x="3826551" y="1156829"/>
                        </a:cubicBezTo>
                        <a:cubicBezTo>
                          <a:pt x="3851277" y="1279504"/>
                          <a:pt x="3780859" y="1423269"/>
                          <a:pt x="3826551" y="1577494"/>
                        </a:cubicBezTo>
                        <a:cubicBezTo>
                          <a:pt x="3901191" y="1717363"/>
                          <a:pt x="3813260" y="1904717"/>
                          <a:pt x="3826551" y="2103326"/>
                        </a:cubicBezTo>
                        <a:cubicBezTo>
                          <a:pt x="3689272" y="2122236"/>
                          <a:pt x="3566017" y="2085723"/>
                          <a:pt x="3363113" y="2103326"/>
                        </a:cubicBezTo>
                        <a:cubicBezTo>
                          <a:pt x="3128120" y="2099745"/>
                          <a:pt x="3047892" y="2075461"/>
                          <a:pt x="2937940" y="2103326"/>
                        </a:cubicBezTo>
                        <a:cubicBezTo>
                          <a:pt x="2851795" y="2113895"/>
                          <a:pt x="2627248" y="2086611"/>
                          <a:pt x="2436237" y="2103326"/>
                        </a:cubicBezTo>
                        <a:cubicBezTo>
                          <a:pt x="2265343" y="2111271"/>
                          <a:pt x="2216731" y="2078377"/>
                          <a:pt x="2087596" y="2103326"/>
                        </a:cubicBezTo>
                        <a:cubicBezTo>
                          <a:pt x="2001351" y="2129747"/>
                          <a:pt x="1814318" y="2048960"/>
                          <a:pt x="1662424" y="2103326"/>
                        </a:cubicBezTo>
                        <a:cubicBezTo>
                          <a:pt x="1515801" y="2153482"/>
                          <a:pt x="1310325" y="2087438"/>
                          <a:pt x="1160720" y="2103326"/>
                        </a:cubicBezTo>
                        <a:cubicBezTo>
                          <a:pt x="1012812" y="2142179"/>
                          <a:pt x="952303" y="2063452"/>
                          <a:pt x="812078" y="2103326"/>
                        </a:cubicBezTo>
                        <a:cubicBezTo>
                          <a:pt x="691829" y="2144402"/>
                          <a:pt x="514151" y="2065516"/>
                          <a:pt x="386906" y="2103326"/>
                        </a:cubicBezTo>
                        <a:cubicBezTo>
                          <a:pt x="246759" y="2133266"/>
                          <a:pt x="149309" y="2067071"/>
                          <a:pt x="0" y="2103326"/>
                        </a:cubicBezTo>
                        <a:cubicBezTo>
                          <a:pt x="-68644" y="1926799"/>
                          <a:pt x="50132" y="1857615"/>
                          <a:pt x="0" y="1640594"/>
                        </a:cubicBezTo>
                        <a:cubicBezTo>
                          <a:pt x="-49044" y="1431740"/>
                          <a:pt x="-1174" y="1385874"/>
                          <a:pt x="0" y="1198895"/>
                        </a:cubicBezTo>
                        <a:cubicBezTo>
                          <a:pt x="-8067" y="1015433"/>
                          <a:pt x="50730" y="890720"/>
                          <a:pt x="0" y="820296"/>
                        </a:cubicBezTo>
                        <a:cubicBezTo>
                          <a:pt x="-26376" y="703976"/>
                          <a:pt x="4664" y="547027"/>
                          <a:pt x="0" y="399631"/>
                        </a:cubicBezTo>
                        <a:cubicBezTo>
                          <a:pt x="-5556" y="220557"/>
                          <a:pt x="34972" y="189116"/>
                          <a:pt x="0" y="0"/>
                        </a:cubicBezTo>
                        <a:close/>
                      </a:path>
                      <a:path w="3826551" h="2103326" stroke="0" extrusionOk="0">
                        <a:moveTo>
                          <a:pt x="0" y="0"/>
                        </a:moveTo>
                        <a:cubicBezTo>
                          <a:pt x="59130" y="-33671"/>
                          <a:pt x="210112" y="36834"/>
                          <a:pt x="310376" y="0"/>
                        </a:cubicBezTo>
                        <a:cubicBezTo>
                          <a:pt x="358104" y="-30162"/>
                          <a:pt x="511036" y="27915"/>
                          <a:pt x="697282" y="0"/>
                        </a:cubicBezTo>
                        <a:cubicBezTo>
                          <a:pt x="834635" y="-35239"/>
                          <a:pt x="912440" y="27047"/>
                          <a:pt x="1007658" y="0"/>
                        </a:cubicBezTo>
                        <a:cubicBezTo>
                          <a:pt x="1091411" y="-13361"/>
                          <a:pt x="1253088" y="23051"/>
                          <a:pt x="1318034" y="0"/>
                        </a:cubicBezTo>
                        <a:cubicBezTo>
                          <a:pt x="1386066" y="-15278"/>
                          <a:pt x="1592731" y="28924"/>
                          <a:pt x="1666675" y="0"/>
                        </a:cubicBezTo>
                        <a:cubicBezTo>
                          <a:pt x="1745489" y="-26091"/>
                          <a:pt x="1837195" y="5332"/>
                          <a:pt x="2053582" y="0"/>
                        </a:cubicBezTo>
                        <a:cubicBezTo>
                          <a:pt x="2237989" y="-3445"/>
                          <a:pt x="2282237" y="6330"/>
                          <a:pt x="2363958" y="0"/>
                        </a:cubicBezTo>
                        <a:cubicBezTo>
                          <a:pt x="2455564" y="-2902"/>
                          <a:pt x="2570596" y="10647"/>
                          <a:pt x="2674333" y="0"/>
                        </a:cubicBezTo>
                        <a:cubicBezTo>
                          <a:pt x="2748268" y="-12821"/>
                          <a:pt x="2917217" y="11501"/>
                          <a:pt x="2984709" y="0"/>
                        </a:cubicBezTo>
                        <a:cubicBezTo>
                          <a:pt x="3060323" y="660"/>
                          <a:pt x="3153229" y="-17687"/>
                          <a:pt x="3333350" y="0"/>
                        </a:cubicBezTo>
                        <a:cubicBezTo>
                          <a:pt x="3465292" y="18248"/>
                          <a:pt x="3654751" y="31800"/>
                          <a:pt x="3826551" y="0"/>
                        </a:cubicBezTo>
                        <a:cubicBezTo>
                          <a:pt x="3847527" y="207681"/>
                          <a:pt x="3824398" y="224725"/>
                          <a:pt x="3826551" y="420665"/>
                        </a:cubicBezTo>
                        <a:cubicBezTo>
                          <a:pt x="3840838" y="615462"/>
                          <a:pt x="3805627" y="658141"/>
                          <a:pt x="3826551" y="820296"/>
                        </a:cubicBezTo>
                        <a:cubicBezTo>
                          <a:pt x="3823924" y="977202"/>
                          <a:pt x="3788586" y="1093612"/>
                          <a:pt x="3826551" y="1240962"/>
                        </a:cubicBezTo>
                        <a:cubicBezTo>
                          <a:pt x="3834562" y="1388562"/>
                          <a:pt x="3800853" y="1452422"/>
                          <a:pt x="3826551" y="1661627"/>
                        </a:cubicBezTo>
                        <a:cubicBezTo>
                          <a:pt x="3877887" y="1855340"/>
                          <a:pt x="3765115" y="1912670"/>
                          <a:pt x="3826551" y="2103326"/>
                        </a:cubicBezTo>
                        <a:cubicBezTo>
                          <a:pt x="3771406" y="2104570"/>
                          <a:pt x="3587184" y="2075159"/>
                          <a:pt x="3516174" y="2103326"/>
                        </a:cubicBezTo>
                        <a:cubicBezTo>
                          <a:pt x="3419145" y="2124945"/>
                          <a:pt x="3287953" y="2088859"/>
                          <a:pt x="3205799" y="2103326"/>
                        </a:cubicBezTo>
                        <a:cubicBezTo>
                          <a:pt x="3112835" y="2145001"/>
                          <a:pt x="2972174" y="2036746"/>
                          <a:pt x="2818892" y="2103326"/>
                        </a:cubicBezTo>
                        <a:cubicBezTo>
                          <a:pt x="2644956" y="2143597"/>
                          <a:pt x="2574632" y="2092393"/>
                          <a:pt x="2470251" y="2103326"/>
                        </a:cubicBezTo>
                        <a:cubicBezTo>
                          <a:pt x="2327425" y="2139842"/>
                          <a:pt x="2213771" y="2095181"/>
                          <a:pt x="1968547" y="2103326"/>
                        </a:cubicBezTo>
                        <a:cubicBezTo>
                          <a:pt x="1764050" y="2144624"/>
                          <a:pt x="1741675" y="2061270"/>
                          <a:pt x="1543375" y="2103326"/>
                        </a:cubicBezTo>
                        <a:cubicBezTo>
                          <a:pt x="1348479" y="2145945"/>
                          <a:pt x="1283079" y="2048370"/>
                          <a:pt x="1118203" y="2103326"/>
                        </a:cubicBezTo>
                        <a:cubicBezTo>
                          <a:pt x="1001233" y="2180917"/>
                          <a:pt x="769403" y="2087496"/>
                          <a:pt x="616499" y="2103326"/>
                        </a:cubicBezTo>
                        <a:cubicBezTo>
                          <a:pt x="421505" y="2133764"/>
                          <a:pt x="263726" y="2016279"/>
                          <a:pt x="0" y="2103326"/>
                        </a:cubicBezTo>
                        <a:cubicBezTo>
                          <a:pt x="11934" y="1957085"/>
                          <a:pt x="38874" y="1857307"/>
                          <a:pt x="0" y="1724727"/>
                        </a:cubicBezTo>
                        <a:cubicBezTo>
                          <a:pt x="-37744" y="1580250"/>
                          <a:pt x="56628" y="1453443"/>
                          <a:pt x="0" y="1346128"/>
                        </a:cubicBezTo>
                        <a:cubicBezTo>
                          <a:pt x="-54394" y="1227934"/>
                          <a:pt x="7045" y="1054279"/>
                          <a:pt x="0" y="904430"/>
                        </a:cubicBezTo>
                        <a:cubicBezTo>
                          <a:pt x="-21541" y="744005"/>
                          <a:pt x="-1304" y="646500"/>
                          <a:pt x="0" y="525831"/>
                        </a:cubicBezTo>
                        <a:cubicBezTo>
                          <a:pt x="-25740" y="403378"/>
                          <a:pt x="24971" y="107064"/>
                          <a:pt x="0" y="0"/>
                        </a:cubicBezTo>
                        <a:close/>
                      </a:path>
                      <a:path w="3826551" h="2103326" fill="none" stroke="0" extrusionOk="0">
                        <a:moveTo>
                          <a:pt x="0" y="0"/>
                        </a:moveTo>
                        <a:cubicBezTo>
                          <a:pt x="175055" y="-49180"/>
                          <a:pt x="261028" y="46120"/>
                          <a:pt x="425172" y="0"/>
                        </a:cubicBezTo>
                        <a:cubicBezTo>
                          <a:pt x="575945" y="-45009"/>
                          <a:pt x="607140" y="8898"/>
                          <a:pt x="735548" y="0"/>
                        </a:cubicBezTo>
                        <a:cubicBezTo>
                          <a:pt x="869854" y="-1274"/>
                          <a:pt x="930949" y="6758"/>
                          <a:pt x="1160720" y="0"/>
                        </a:cubicBezTo>
                        <a:cubicBezTo>
                          <a:pt x="1367962" y="-29342"/>
                          <a:pt x="1390491" y="43050"/>
                          <a:pt x="1547627" y="0"/>
                        </a:cubicBezTo>
                        <a:cubicBezTo>
                          <a:pt x="1714494" y="-41703"/>
                          <a:pt x="1793750" y="-8930"/>
                          <a:pt x="1858003" y="0"/>
                        </a:cubicBezTo>
                        <a:cubicBezTo>
                          <a:pt x="1932479" y="-356"/>
                          <a:pt x="2239173" y="20714"/>
                          <a:pt x="2321441" y="0"/>
                        </a:cubicBezTo>
                        <a:cubicBezTo>
                          <a:pt x="2427002" y="43820"/>
                          <a:pt x="2573567" y="17781"/>
                          <a:pt x="2823143" y="0"/>
                        </a:cubicBezTo>
                        <a:cubicBezTo>
                          <a:pt x="3052294" y="-20583"/>
                          <a:pt x="3158016" y="48870"/>
                          <a:pt x="3248316" y="0"/>
                        </a:cubicBezTo>
                        <a:cubicBezTo>
                          <a:pt x="3338845" y="-67112"/>
                          <a:pt x="3603953" y="22822"/>
                          <a:pt x="3826551" y="0"/>
                        </a:cubicBezTo>
                        <a:cubicBezTo>
                          <a:pt x="3881878" y="161237"/>
                          <a:pt x="3855622" y="327525"/>
                          <a:pt x="3826551" y="441698"/>
                        </a:cubicBezTo>
                        <a:cubicBezTo>
                          <a:pt x="3831901" y="579334"/>
                          <a:pt x="3805070" y="619068"/>
                          <a:pt x="3826551" y="799264"/>
                        </a:cubicBezTo>
                        <a:cubicBezTo>
                          <a:pt x="3826380" y="976283"/>
                          <a:pt x="3793149" y="1018574"/>
                          <a:pt x="3826551" y="1156829"/>
                        </a:cubicBezTo>
                        <a:cubicBezTo>
                          <a:pt x="3815230" y="1284609"/>
                          <a:pt x="3789469" y="1464506"/>
                          <a:pt x="3826551" y="1577494"/>
                        </a:cubicBezTo>
                        <a:cubicBezTo>
                          <a:pt x="3914272" y="1747809"/>
                          <a:pt x="3789914" y="1899286"/>
                          <a:pt x="3826551" y="2103326"/>
                        </a:cubicBezTo>
                        <a:cubicBezTo>
                          <a:pt x="3672604" y="2124490"/>
                          <a:pt x="3581896" y="2092140"/>
                          <a:pt x="3363113" y="2103326"/>
                        </a:cubicBezTo>
                        <a:cubicBezTo>
                          <a:pt x="3139256" y="2107331"/>
                          <a:pt x="3059569" y="2084246"/>
                          <a:pt x="2937940" y="2103326"/>
                        </a:cubicBezTo>
                        <a:cubicBezTo>
                          <a:pt x="2785736" y="2125297"/>
                          <a:pt x="2630179" y="2132550"/>
                          <a:pt x="2436237" y="2103326"/>
                        </a:cubicBezTo>
                        <a:cubicBezTo>
                          <a:pt x="2289665" y="2117613"/>
                          <a:pt x="2206274" y="2095014"/>
                          <a:pt x="2087596" y="2103326"/>
                        </a:cubicBezTo>
                        <a:cubicBezTo>
                          <a:pt x="1948017" y="2126969"/>
                          <a:pt x="1813293" y="2024612"/>
                          <a:pt x="1662424" y="2103326"/>
                        </a:cubicBezTo>
                        <a:cubicBezTo>
                          <a:pt x="1541265" y="2166922"/>
                          <a:pt x="1342035" y="2065842"/>
                          <a:pt x="1160720" y="2103326"/>
                        </a:cubicBezTo>
                        <a:cubicBezTo>
                          <a:pt x="1006092" y="2128322"/>
                          <a:pt x="910390" y="2065729"/>
                          <a:pt x="812078" y="2103326"/>
                        </a:cubicBezTo>
                        <a:cubicBezTo>
                          <a:pt x="668243" y="2139928"/>
                          <a:pt x="527262" y="2056021"/>
                          <a:pt x="386906" y="2103326"/>
                        </a:cubicBezTo>
                        <a:cubicBezTo>
                          <a:pt x="254602" y="2149181"/>
                          <a:pt x="143851" y="2102616"/>
                          <a:pt x="0" y="2103326"/>
                        </a:cubicBezTo>
                        <a:cubicBezTo>
                          <a:pt x="-23586" y="1923825"/>
                          <a:pt x="42251" y="1860168"/>
                          <a:pt x="0" y="1640594"/>
                        </a:cubicBezTo>
                        <a:cubicBezTo>
                          <a:pt x="-53367" y="1419330"/>
                          <a:pt x="21523" y="1374261"/>
                          <a:pt x="0" y="1198895"/>
                        </a:cubicBezTo>
                        <a:cubicBezTo>
                          <a:pt x="-11485" y="1023442"/>
                          <a:pt x="19739" y="929268"/>
                          <a:pt x="0" y="820296"/>
                        </a:cubicBezTo>
                        <a:cubicBezTo>
                          <a:pt x="-4791" y="745403"/>
                          <a:pt x="5958" y="550987"/>
                          <a:pt x="0" y="399631"/>
                        </a:cubicBezTo>
                        <a:cubicBezTo>
                          <a:pt x="6305" y="234716"/>
                          <a:pt x="43470" y="18648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latin typeface="Poppins SemiBold"/>
            </a:endParaRPr>
          </a:p>
        </p:txBody>
      </p:sp>
      <p:sp>
        <p:nvSpPr>
          <p:cNvPr id="4" name="TextBox 3">
            <a:extLst>
              <a:ext uri="{FF2B5EF4-FFF2-40B4-BE49-F238E27FC236}">
                <a16:creationId xmlns:a16="http://schemas.microsoft.com/office/drawing/2014/main" id="{41E1516A-3580-5694-4A00-4DF78F7C4260}"/>
              </a:ext>
            </a:extLst>
          </p:cNvPr>
          <p:cNvSpPr txBox="1"/>
          <p:nvPr/>
        </p:nvSpPr>
        <p:spPr>
          <a:xfrm>
            <a:off x="5095302" y="599383"/>
            <a:ext cx="2036934" cy="1077218"/>
          </a:xfrm>
          <a:prstGeom prst="rect">
            <a:avLst/>
          </a:prstGeom>
          <a:noFill/>
        </p:spPr>
        <p:txBody>
          <a:bodyPr wrap="square" lIns="91440" tIns="45720" rIns="91440" bIns="45720" rtlCol="0" anchor="t">
            <a:spAutoFit/>
          </a:bodyPr>
          <a:lstStyle/>
          <a:p>
            <a:r>
              <a:rPr lang="en-GB" sz="1600" dirty="0">
                <a:solidFill>
                  <a:schemeClr val="tx1">
                    <a:lumMod val="65000"/>
                    <a:lumOff val="35000"/>
                  </a:schemeClr>
                </a:solidFill>
                <a:latin typeface="Sofia Pro Regular"/>
                <a:ea typeface="Tahoma"/>
                <a:cs typeface="Tahoma"/>
              </a:rPr>
              <a:t>Use this doodle box to try the annotation tools whilst you wait.</a:t>
            </a:r>
            <a:endParaRPr lang="en-US" dirty="0">
              <a:solidFill>
                <a:schemeClr val="tx1">
                  <a:lumMod val="65000"/>
                  <a:lumOff val="35000"/>
                </a:schemeClr>
              </a:solidFill>
              <a:latin typeface="Sofia Pro Regular"/>
            </a:endParaRPr>
          </a:p>
        </p:txBody>
      </p:sp>
      <p:pic>
        <p:nvPicPr>
          <p:cNvPr id="6" name="Picture 5">
            <a:extLst>
              <a:ext uri="{FF2B5EF4-FFF2-40B4-BE49-F238E27FC236}">
                <a16:creationId xmlns:a16="http://schemas.microsoft.com/office/drawing/2014/main" id="{E338349D-0FC2-78D9-4A41-0C5F830D3C75}"/>
              </a:ext>
            </a:extLst>
          </p:cNvPr>
          <p:cNvPicPr>
            <a:picLocks noChangeAspect="1"/>
          </p:cNvPicPr>
          <p:nvPr/>
        </p:nvPicPr>
        <p:blipFill rotWithShape="1">
          <a:blip r:embed="rId5"/>
          <a:srcRect l="73625" t="33192" b="31791"/>
          <a:stretch/>
        </p:blipFill>
        <p:spPr>
          <a:xfrm>
            <a:off x="7279313" y="539226"/>
            <a:ext cx="1431961" cy="1312114"/>
          </a:xfrm>
          <a:prstGeom prst="rect">
            <a:avLst/>
          </a:prstGeom>
          <a:solidFill>
            <a:schemeClr val="bg1"/>
          </a:solidFill>
        </p:spPr>
      </p:pic>
      <p:sp>
        <p:nvSpPr>
          <p:cNvPr id="9" name="TextBox 8">
            <a:extLst>
              <a:ext uri="{FF2B5EF4-FFF2-40B4-BE49-F238E27FC236}">
                <a16:creationId xmlns:a16="http://schemas.microsoft.com/office/drawing/2014/main" id="{CC82D193-FFDA-3BD4-ECB2-8CA51751623D}"/>
              </a:ext>
            </a:extLst>
          </p:cNvPr>
          <p:cNvSpPr txBox="1"/>
          <p:nvPr/>
        </p:nvSpPr>
        <p:spPr>
          <a:xfrm>
            <a:off x="7279743" y="850584"/>
            <a:ext cx="1185173" cy="938719"/>
          </a:xfrm>
          <a:prstGeom prst="rect">
            <a:avLst/>
          </a:prstGeom>
          <a:noFill/>
        </p:spPr>
        <p:txBody>
          <a:bodyPr wrap="square" lIns="91440" tIns="45720" rIns="91440" bIns="45720" rtlCol="0" anchor="t">
            <a:spAutoFit/>
          </a:bodyPr>
          <a:lstStyle/>
          <a:p>
            <a:r>
              <a:rPr lang="en-GB" sz="1100" b="1" dirty="0">
                <a:solidFill>
                  <a:schemeClr val="bg1"/>
                </a:solidFill>
                <a:latin typeface="Sofia Pro Light"/>
              </a:rPr>
              <a:t>You can find the annotation tools on the right of your screen</a:t>
            </a:r>
          </a:p>
        </p:txBody>
      </p:sp>
      <p:sp>
        <p:nvSpPr>
          <p:cNvPr id="21" name="TextBox 20">
            <a:extLst>
              <a:ext uri="{FF2B5EF4-FFF2-40B4-BE49-F238E27FC236}">
                <a16:creationId xmlns:a16="http://schemas.microsoft.com/office/drawing/2014/main" id="{46323931-FCDF-9F40-4776-DE738E4D0591}"/>
              </a:ext>
            </a:extLst>
          </p:cNvPr>
          <p:cNvSpPr txBox="1"/>
          <p:nvPr/>
        </p:nvSpPr>
        <p:spPr>
          <a:xfrm>
            <a:off x="3974862" y="3152892"/>
            <a:ext cx="3156112" cy="307777"/>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4" name="Graphic 23" descr="Radio microphone">
            <a:extLst>
              <a:ext uri="{FF2B5EF4-FFF2-40B4-BE49-F238E27FC236}">
                <a16:creationId xmlns:a16="http://schemas.microsoft.com/office/drawing/2014/main" id="{2DCBD315-BD0D-742C-429A-D6B74881E4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8313" y="3549297"/>
            <a:ext cx="695189" cy="695189"/>
          </a:xfrm>
          <a:prstGeom prst="rect">
            <a:avLst/>
          </a:prstGeom>
        </p:spPr>
      </p:pic>
      <p:cxnSp>
        <p:nvCxnSpPr>
          <p:cNvPr id="25" name="Straight Connector 24">
            <a:extLst>
              <a:ext uri="{FF2B5EF4-FFF2-40B4-BE49-F238E27FC236}">
                <a16:creationId xmlns:a16="http://schemas.microsoft.com/office/drawing/2014/main" id="{6FC3FAB4-0A62-AD72-451D-51492E421CE6}"/>
              </a:ext>
            </a:extLst>
          </p:cNvPr>
          <p:cNvCxnSpPr>
            <a:cxnSpLocks/>
          </p:cNvCxnSpPr>
          <p:nvPr/>
        </p:nvCxnSpPr>
        <p:spPr>
          <a:xfrm>
            <a:off x="3986828" y="3635547"/>
            <a:ext cx="460711" cy="5226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3CB0540-6BC3-0BB8-CEB0-CF13EAD22E98}"/>
              </a:ext>
            </a:extLst>
          </p:cNvPr>
          <p:cNvSpPr txBox="1"/>
          <p:nvPr/>
        </p:nvSpPr>
        <p:spPr>
          <a:xfrm>
            <a:off x="4692301" y="3635281"/>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Your microphone is muted</a:t>
            </a:r>
          </a:p>
        </p:txBody>
      </p:sp>
      <p:pic>
        <p:nvPicPr>
          <p:cNvPr id="7" name="Graphic 6" descr="Chat bubble">
            <a:extLst>
              <a:ext uri="{FF2B5EF4-FFF2-40B4-BE49-F238E27FC236}">
                <a16:creationId xmlns:a16="http://schemas.microsoft.com/office/drawing/2014/main" id="{360F863E-3382-ECEE-5ED1-F2502D7A10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9500" y="3523857"/>
            <a:ext cx="738664" cy="738664"/>
          </a:xfrm>
          <a:prstGeom prst="rect">
            <a:avLst/>
          </a:prstGeom>
        </p:spPr>
      </p:pic>
      <p:sp>
        <p:nvSpPr>
          <p:cNvPr id="12" name="TextBox 11">
            <a:extLst>
              <a:ext uri="{FF2B5EF4-FFF2-40B4-BE49-F238E27FC236}">
                <a16:creationId xmlns:a16="http://schemas.microsoft.com/office/drawing/2014/main" id="{6EB8DA5B-D507-F170-74E4-70B6943DACAB}"/>
              </a:ext>
            </a:extLst>
          </p:cNvPr>
          <p:cNvSpPr txBox="1"/>
          <p:nvPr/>
        </p:nvSpPr>
        <p:spPr>
          <a:xfrm>
            <a:off x="7369551" y="3632014"/>
            <a:ext cx="1578056" cy="523220"/>
          </a:xfrm>
          <a:prstGeom prst="rect">
            <a:avLst/>
          </a:prstGeom>
          <a:noFill/>
        </p:spPr>
        <p:txBody>
          <a:bodyPr wrap="square" lIns="0" rtlCol="0">
            <a:spAutoFit/>
          </a:bodyPr>
          <a:lstStyle/>
          <a:p>
            <a:r>
              <a:rPr lang="en-US" sz="1400">
                <a:solidFill>
                  <a:srgbClr val="2F336C"/>
                </a:solidFill>
                <a:latin typeface="Sofia Pro Regular" panose="020B0000000000000000" pitchFamily="34" charset="0"/>
                <a:cs typeface="Poppins" panose="02000000000000000000" pitchFamily="2" charset="77"/>
              </a:rPr>
              <a:t>You can see and use the chat box</a:t>
            </a:r>
          </a:p>
        </p:txBody>
      </p:sp>
      <p:pic>
        <p:nvPicPr>
          <p:cNvPr id="14" name="Graphic 4" descr="A blue and orange letters&#10;&#10;Description automatically generated">
            <a:extLst>
              <a:ext uri="{FF2B5EF4-FFF2-40B4-BE49-F238E27FC236}">
                <a16:creationId xmlns:a16="http://schemas.microsoft.com/office/drawing/2014/main" id="{A9F81E12-5D52-2FF2-DB53-94CCB46816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6561" y="512196"/>
            <a:ext cx="2158270" cy="570400"/>
          </a:xfrm>
          <a:prstGeom prst="rect">
            <a:avLst/>
          </a:prstGeom>
        </p:spPr>
      </p:pic>
    </p:spTree>
    <p:extLst>
      <p:ext uri="{BB962C8B-B14F-4D97-AF65-F5344CB8AC3E}">
        <p14:creationId xmlns:p14="http://schemas.microsoft.com/office/powerpoint/2010/main" val="2217700101"/>
      </p:ext>
    </p:extLst>
  </p:cSld>
  <p:clrMapOvr>
    <a:masterClrMapping/>
  </p:clrMapOvr>
  <mc:AlternateContent xmlns:mc="http://schemas.openxmlformats.org/markup-compatibility/2006" xmlns:p14="http://schemas.microsoft.com/office/powerpoint/2010/main">
    <mc:Choice Requires="p14">
      <p:transition spd="med" p14:dur="700" advTm="5691">
        <p:fade/>
      </p:transition>
    </mc:Choice>
    <mc:Fallback xmlns="">
      <p:transition spd="med" advTm="569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614458-9FF6-457C-91F0-4274A85AF87E}"/>
              </a:ext>
            </a:extLst>
          </p:cNvPr>
          <p:cNvSpPr txBox="1">
            <a:spLocks/>
          </p:cNvSpPr>
          <p:nvPr/>
        </p:nvSpPr>
        <p:spPr>
          <a:xfrm>
            <a:off x="403863" y="318070"/>
            <a:ext cx="7357708"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Common barriers different people face</a:t>
            </a:r>
          </a:p>
        </p:txBody>
      </p:sp>
      <p:sp>
        <p:nvSpPr>
          <p:cNvPr id="4" name="Content Placeholder 2">
            <a:extLst>
              <a:ext uri="{FF2B5EF4-FFF2-40B4-BE49-F238E27FC236}">
                <a16:creationId xmlns:a16="http://schemas.microsoft.com/office/drawing/2014/main" id="{D015ABDD-6FCB-4DE0-9B8C-50B16342100F}"/>
              </a:ext>
            </a:extLst>
          </p:cNvPr>
          <p:cNvSpPr txBox="1">
            <a:spLocks/>
          </p:cNvSpPr>
          <p:nvPr/>
        </p:nvSpPr>
        <p:spPr>
          <a:xfrm>
            <a:off x="403863" y="1022560"/>
            <a:ext cx="6989714" cy="33944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latin typeface="Sofia Pro Regular" panose="020B0604020202020204" charset="0"/>
                <a:ea typeface="Tahoma" panose="020B0604030504040204" pitchFamily="34" charset="0"/>
                <a:cs typeface="Tahoma" panose="020B0604030504040204" pitchFamily="34" charset="0"/>
              </a:rPr>
              <a:t>Logistical:</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Cost </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Transport and location</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Need for additional support</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Time of activity and commitment requirement</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Childcare</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Poor communication and engagement</a:t>
            </a:r>
          </a:p>
          <a:p>
            <a:pPr>
              <a:lnSpc>
                <a:spcPct val="110000"/>
              </a:lnSpc>
              <a:spcBef>
                <a:spcPts val="450"/>
              </a:spcBef>
              <a:spcAft>
                <a:spcPts val="450"/>
              </a:spcAft>
            </a:pPr>
            <a:r>
              <a:rPr lang="en-GB" altLang="en-US" sz="1400" dirty="0">
                <a:latin typeface="Sofia Pro Regular" panose="020B0604020202020204" charset="0"/>
                <a:ea typeface="Tahoma" panose="020B0604030504040204" pitchFamily="34" charset="0"/>
                <a:cs typeface="Tahoma" panose="020B0604030504040204" pitchFamily="34" charset="0"/>
              </a:rPr>
              <a:t>Cultural/religious beliefs and expectations – e.g. clothing, religious festivals, time for prayer, fasting and how this impacts on exercise etc.</a:t>
            </a:r>
          </a:p>
          <a:p>
            <a:pPr marL="0" indent="0">
              <a:lnSpc>
                <a:spcPct val="110000"/>
              </a:lnSpc>
              <a:spcAft>
                <a:spcPts val="450"/>
              </a:spcAft>
              <a:buNone/>
            </a:pPr>
            <a:endParaRPr lang="en-GB" altLang="en-US" sz="1400" dirty="0">
              <a:latin typeface="Sofia Pro Regular" panose="020B0604020202020204" charset="0"/>
              <a:ea typeface="Tahoma" panose="020B0604030504040204" pitchFamily="34" charset="0"/>
              <a:cs typeface="Tahoma" panose="020B0604030504040204" pitchFamily="34" charset="0"/>
            </a:endParaRPr>
          </a:p>
          <a:p>
            <a:pPr>
              <a:lnSpc>
                <a:spcPct val="110000"/>
              </a:lnSpc>
              <a:spcAft>
                <a:spcPts val="450"/>
              </a:spcAft>
              <a:buFont typeface="Wingdings" panose="05000000000000000000" pitchFamily="2" charset="2"/>
              <a:buChar char="§"/>
            </a:pPr>
            <a:endParaRPr lang="en-GB" altLang="en-US" sz="1400" dirty="0">
              <a:latin typeface="Sofia Pro Regular" panose="020B0604020202020204" charset="0"/>
              <a:ea typeface="Tahoma" panose="020B0604030504040204" pitchFamily="34" charset="0"/>
              <a:cs typeface="Tahoma" panose="020B0604030504040204" pitchFamily="34" charset="0"/>
            </a:endParaRPr>
          </a:p>
          <a:p>
            <a:pPr marL="214313" indent="-214313">
              <a:buFontTx/>
              <a:buChar char="-"/>
            </a:pPr>
            <a:endParaRPr lang="en-GB" sz="1400" dirty="0">
              <a:latin typeface="Sofia Pro Regular" panose="020B0604020202020204" charset="0"/>
              <a:ea typeface="Tahoma" panose="020B0604030504040204" pitchFamily="34" charset="0"/>
              <a:cs typeface="Tahoma" panose="020B0604030504040204" pitchFamily="34" charset="0"/>
            </a:endParaRPr>
          </a:p>
          <a:p>
            <a:pPr marL="214313" indent="-214313">
              <a:buFontTx/>
              <a:buChar char="-"/>
            </a:pPr>
            <a:endParaRPr lang="en-GB" sz="1400" b="1" dirty="0">
              <a:latin typeface="Sofia Pro Regular" panose="020B0604020202020204" charset="0"/>
              <a:ea typeface="Tahoma" panose="020B0604030504040204" pitchFamily="34" charset="0"/>
              <a:cs typeface="Tahoma" panose="020B0604030504040204" pitchFamily="34" charset="0"/>
            </a:endParaRPr>
          </a:p>
          <a:p>
            <a:pPr>
              <a:buFontTx/>
              <a:buChar char="-"/>
            </a:pPr>
            <a:endParaRPr lang="en-GB" sz="1400" b="1" dirty="0">
              <a:latin typeface="Sofia Pro Regular" panose="020B0604020202020204" charset="0"/>
              <a:ea typeface="Tahoma" panose="020B0604030504040204" pitchFamily="34" charset="0"/>
              <a:cs typeface="Tahoma" panose="020B0604030504040204" pitchFamily="34" charset="0"/>
            </a:endParaRPr>
          </a:p>
          <a:p>
            <a:endParaRPr lang="en-GB" sz="1400" dirty="0">
              <a:latin typeface="Sofia Pro Regular" panose="020B060402020202020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CD8D9DE8-9CF1-4DC1-85BF-1CE4791DC96E}"/>
              </a:ext>
            </a:extLst>
          </p:cNvPr>
          <p:cNvSpPr txBox="1"/>
          <p:nvPr/>
        </p:nvSpPr>
        <p:spPr>
          <a:xfrm>
            <a:off x="6350219" y="1940808"/>
            <a:ext cx="2454710" cy="1261884"/>
          </a:xfrm>
          <a:prstGeom prst="rect">
            <a:avLst/>
          </a:prstGeom>
          <a:solidFill>
            <a:srgbClr val="861E61"/>
          </a:solidFill>
        </p:spPr>
        <p:txBody>
          <a:bodyPr wrap="square" rtlCol="0">
            <a:spAutoFit/>
          </a:bodyPr>
          <a:lstStyle/>
          <a:p>
            <a:pPr algn="ctr"/>
            <a:r>
              <a:rPr lang="en-GB" sz="1600" b="1" dirty="0">
                <a:solidFill>
                  <a:schemeClr val="bg1"/>
                </a:solidFill>
                <a:latin typeface="Sofia Pro Regular" panose="020B0604020202020204" charset="0"/>
              </a:rPr>
              <a:t>PRICE</a:t>
            </a:r>
            <a:endParaRPr lang="en-GB" sz="1200" b="1" dirty="0">
              <a:solidFill>
                <a:schemeClr val="bg1"/>
              </a:solidFill>
              <a:latin typeface="Sofia Pro Regular" panose="020B0604020202020204" charset="0"/>
            </a:endParaRPr>
          </a:p>
          <a:p>
            <a:pPr algn="ctr"/>
            <a:r>
              <a:rPr lang="en-GB" sz="1200" dirty="0">
                <a:solidFill>
                  <a:schemeClr val="bg1"/>
                </a:solidFill>
                <a:latin typeface="Sofia Pro Regular" panose="020B0604020202020204" charset="0"/>
              </a:rPr>
              <a:t>Low Income families have just £3.21 per week to spend on sports activities compared to the national average of £12.11. </a:t>
            </a:r>
          </a:p>
          <a:p>
            <a:pPr algn="ctr"/>
            <a:r>
              <a:rPr lang="en-GB" sz="1200" dirty="0">
                <a:solidFill>
                  <a:schemeClr val="bg1"/>
                </a:solidFill>
                <a:latin typeface="Sofia Pro Regular" panose="020B0604020202020204" charset="0"/>
              </a:rPr>
              <a:t>Street Games</a:t>
            </a:r>
          </a:p>
        </p:txBody>
      </p:sp>
    </p:spTree>
    <p:extLst>
      <p:ext uri="{BB962C8B-B14F-4D97-AF65-F5344CB8AC3E}">
        <p14:creationId xmlns:p14="http://schemas.microsoft.com/office/powerpoint/2010/main" val="4148099547"/>
      </p:ext>
    </p:extLst>
  </p:cSld>
  <p:clrMapOvr>
    <a:masterClrMapping/>
  </p:clrMapOvr>
  <mc:AlternateContent xmlns:mc="http://schemas.openxmlformats.org/markup-compatibility/2006" xmlns:p14="http://schemas.microsoft.com/office/powerpoint/2010/main">
    <mc:Choice Requires="p14">
      <p:transition spd="slow" p14:dur="2000" advTm="6916"/>
    </mc:Choice>
    <mc:Fallback xmlns="">
      <p:transition spd="slow" advTm="69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7392-D1D3-44A0-8628-7FB24E3B7109}"/>
              </a:ext>
            </a:extLst>
          </p:cNvPr>
          <p:cNvSpPr/>
          <p:nvPr/>
        </p:nvSpPr>
        <p:spPr>
          <a:xfrm>
            <a:off x="0" y="1"/>
            <a:ext cx="9144000" cy="5143499"/>
          </a:xfrm>
          <a:prstGeom prst="rect">
            <a:avLst/>
          </a:prstGeom>
          <a:solidFill>
            <a:srgbClr val="861E61"/>
          </a:solidFill>
          <a:ln>
            <a:solidFill>
              <a:srgbClr val="0072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itle 1">
            <a:extLst>
              <a:ext uri="{FF2B5EF4-FFF2-40B4-BE49-F238E27FC236}">
                <a16:creationId xmlns:a16="http://schemas.microsoft.com/office/drawing/2014/main" id="{817DE732-1394-4F82-8FF7-673CE8EE0B01}"/>
              </a:ext>
            </a:extLst>
          </p:cNvPr>
          <p:cNvSpPr txBox="1">
            <a:spLocks/>
          </p:cNvSpPr>
          <p:nvPr/>
        </p:nvSpPr>
        <p:spPr>
          <a:xfrm>
            <a:off x="449386" y="297282"/>
            <a:ext cx="6057900" cy="437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chemeClr val="bg1"/>
                </a:solidFill>
                <a:latin typeface="Sofia Pro Semi Bold" panose="020B0000000000000000" pitchFamily="34" charset="0"/>
                <a:ea typeface="Tahoma" panose="020B0604030504040204" pitchFamily="34" charset="0"/>
                <a:cs typeface="Tahoma" panose="020B0604030504040204" pitchFamily="34" charset="0"/>
              </a:rPr>
              <a:t>Break slide (10 minutes) bees belong video </a:t>
            </a:r>
            <a:br>
              <a:rPr lang="en-GB" sz="2200" b="1" dirty="0">
                <a:solidFill>
                  <a:schemeClr val="bg1"/>
                </a:solidFill>
                <a:latin typeface="Poppins Medium"/>
                <a:ea typeface="Tahoma" panose="020B0604030504040204" pitchFamily="34" charset="0"/>
                <a:cs typeface="Tahoma" panose="020B0604030504040204" pitchFamily="34" charset="0"/>
              </a:rPr>
            </a:br>
            <a:endParaRPr lang="en-GB" sz="2200" b="1" dirty="0">
              <a:solidFill>
                <a:schemeClr val="bg1"/>
              </a:solidFill>
              <a:latin typeface="Poppins Medium"/>
              <a:ea typeface="Tahoma" panose="020B0604030504040204" pitchFamily="34" charset="0"/>
              <a:cs typeface="Tahoma" panose="020B0604030504040204" pitchFamily="34" charset="0"/>
            </a:endParaRPr>
          </a:p>
          <a:p>
            <a:r>
              <a:rPr lang="en-GB" sz="2200" dirty="0">
                <a:latin typeface="Calibri" panose="020F0502020204030204" pitchFamily="34" charset="0"/>
                <a:ea typeface="Calibri" panose="020F0502020204030204" pitchFamily="34" charset="0"/>
              </a:rPr>
              <a:t> </a:t>
            </a:r>
          </a:p>
          <a:p>
            <a:br>
              <a:rPr lang="en-GB" sz="2200" b="1" dirty="0">
                <a:solidFill>
                  <a:schemeClr val="bg1"/>
                </a:solidFill>
                <a:latin typeface="Poppins Medium"/>
                <a:ea typeface="Tahoma" panose="020B0604030504040204" pitchFamily="34" charset="0"/>
                <a:cs typeface="Tahoma" panose="020B0604030504040204" pitchFamily="34" charset="0"/>
              </a:rPr>
            </a:br>
            <a:endParaRPr lang="en-GB" sz="2200" b="1" dirty="0">
              <a:solidFill>
                <a:schemeClr val="bg1"/>
              </a:solidFill>
              <a:latin typeface="Poppins Medium"/>
              <a:ea typeface="Tahoma" panose="020B0604030504040204" pitchFamily="34" charset="0"/>
              <a:cs typeface="Tahoma" panose="020B0604030504040204" pitchFamily="34" charset="0"/>
            </a:endParaRPr>
          </a:p>
        </p:txBody>
      </p:sp>
      <p:pic>
        <p:nvPicPr>
          <p:cNvPr id="4" name="Picture 3">
            <a:hlinkClick r:id="rId3"/>
            <a:extLst>
              <a:ext uri="{FF2B5EF4-FFF2-40B4-BE49-F238E27FC236}">
                <a16:creationId xmlns:a16="http://schemas.microsoft.com/office/drawing/2014/main" id="{83F0A030-EB0D-33B0-1425-E4FA13B51B23}"/>
              </a:ext>
            </a:extLst>
          </p:cNvPr>
          <p:cNvPicPr>
            <a:picLocks noChangeAspect="1"/>
          </p:cNvPicPr>
          <p:nvPr/>
        </p:nvPicPr>
        <p:blipFill rotWithShape="1">
          <a:blip r:embed="rId4"/>
          <a:srcRect l="4247" t="17392" r="33750" b="20193"/>
          <a:stretch/>
        </p:blipFill>
        <p:spPr>
          <a:xfrm>
            <a:off x="1737263" y="1198659"/>
            <a:ext cx="5669474" cy="3210339"/>
          </a:xfrm>
          <a:prstGeom prst="rect">
            <a:avLst/>
          </a:prstGeom>
        </p:spPr>
      </p:pic>
    </p:spTree>
    <p:extLst>
      <p:ext uri="{BB962C8B-B14F-4D97-AF65-F5344CB8AC3E}">
        <p14:creationId xmlns:p14="http://schemas.microsoft.com/office/powerpoint/2010/main" val="2280051328"/>
      </p:ext>
    </p:extLst>
  </p:cSld>
  <p:clrMapOvr>
    <a:masterClrMapping/>
  </p:clrMapOvr>
  <mc:AlternateContent xmlns:mc="http://schemas.openxmlformats.org/markup-compatibility/2006" xmlns:p14="http://schemas.microsoft.com/office/powerpoint/2010/main">
    <mc:Choice Requires="p14">
      <p:transition spd="slow" p14:dur="2000" advTm="15652"/>
    </mc:Choice>
    <mc:Fallback xmlns="">
      <p:transition spd="slow" advTm="1565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769CC-CC97-4B6F-820F-DDDE386E5C12}"/>
              </a:ext>
            </a:extLst>
          </p:cNvPr>
          <p:cNvSpPr txBox="1">
            <a:spLocks/>
          </p:cNvSpPr>
          <p:nvPr/>
        </p:nvSpPr>
        <p:spPr>
          <a:xfrm>
            <a:off x="342900" y="205979"/>
            <a:ext cx="4620986"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What does it feel like when we get it right and include people!</a:t>
            </a:r>
          </a:p>
        </p:txBody>
      </p:sp>
      <p:pic>
        <p:nvPicPr>
          <p:cNvPr id="6" name="Picture 5">
            <a:extLst>
              <a:ext uri="{FF2B5EF4-FFF2-40B4-BE49-F238E27FC236}">
                <a16:creationId xmlns:a16="http://schemas.microsoft.com/office/drawing/2014/main" id="{900D6DEA-E4E6-4092-9418-58C870926E56}"/>
              </a:ext>
            </a:extLst>
          </p:cNvPr>
          <p:cNvPicPr>
            <a:picLocks noChangeAspect="1"/>
          </p:cNvPicPr>
          <p:nvPr/>
        </p:nvPicPr>
        <p:blipFill>
          <a:blip r:embed="rId3"/>
          <a:stretch>
            <a:fillRect/>
          </a:stretch>
        </p:blipFill>
        <p:spPr>
          <a:xfrm>
            <a:off x="1963351" y="1198576"/>
            <a:ext cx="5217298" cy="2933298"/>
          </a:xfrm>
          <a:prstGeom prst="rect">
            <a:avLst/>
          </a:prstGeom>
        </p:spPr>
      </p:pic>
    </p:spTree>
    <p:extLst>
      <p:ext uri="{BB962C8B-B14F-4D97-AF65-F5344CB8AC3E}">
        <p14:creationId xmlns:p14="http://schemas.microsoft.com/office/powerpoint/2010/main" val="3490711144"/>
      </p:ext>
    </p:extLst>
  </p:cSld>
  <p:clrMapOvr>
    <a:masterClrMapping/>
  </p:clrMapOvr>
  <mc:AlternateContent xmlns:mc="http://schemas.openxmlformats.org/markup-compatibility/2006" xmlns:p14="http://schemas.microsoft.com/office/powerpoint/2010/main">
    <mc:Choice Requires="p14">
      <p:transition spd="slow" p14:dur="2000" advTm="28715"/>
    </mc:Choice>
    <mc:Fallback xmlns="">
      <p:transition spd="slow" advTm="2871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139509-BA84-488B-9D59-FDB617350040}"/>
              </a:ext>
            </a:extLst>
          </p:cNvPr>
          <p:cNvSpPr txBox="1">
            <a:spLocks/>
          </p:cNvSpPr>
          <p:nvPr/>
        </p:nvSpPr>
        <p:spPr>
          <a:xfrm>
            <a:off x="378643" y="225919"/>
            <a:ext cx="7502614" cy="8572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a:ea typeface="Tahoma"/>
                <a:cs typeface="Tahoma"/>
              </a:rPr>
              <a:t>Positive environment for an inclusive organisation </a:t>
            </a:r>
            <a:endPar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909841D-523C-4191-B779-5B8D838817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3646" y="740574"/>
            <a:ext cx="4896708" cy="3662351"/>
          </a:xfrm>
          <a:prstGeom prst="rect">
            <a:avLst/>
          </a:prstGeom>
        </p:spPr>
      </p:pic>
    </p:spTree>
    <p:extLst>
      <p:ext uri="{BB962C8B-B14F-4D97-AF65-F5344CB8AC3E}">
        <p14:creationId xmlns:p14="http://schemas.microsoft.com/office/powerpoint/2010/main" val="1199281296"/>
      </p:ext>
    </p:extLst>
  </p:cSld>
  <p:clrMapOvr>
    <a:masterClrMapping/>
  </p:clrMapOvr>
  <mc:AlternateContent xmlns:mc="http://schemas.openxmlformats.org/markup-compatibility/2006" xmlns:p14="http://schemas.microsoft.com/office/powerpoint/2010/main">
    <mc:Choice Requires="p14">
      <p:transition spd="slow" p14:dur="2000" advTm="55714"/>
    </mc:Choice>
    <mc:Fallback xmlns="">
      <p:transition spd="slow" advTm="5571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89D553-AE7E-6BEB-AD9E-E1AAC5D898FD}"/>
              </a:ext>
            </a:extLst>
          </p:cNvPr>
          <p:cNvGraphicFramePr/>
          <p:nvPr>
            <p:extLst>
              <p:ext uri="{D42A27DB-BD31-4B8C-83A1-F6EECF244321}">
                <p14:modId xmlns:p14="http://schemas.microsoft.com/office/powerpoint/2010/main" val="2289615786"/>
              </p:ext>
            </p:extLst>
          </p:nvPr>
        </p:nvGraphicFramePr>
        <p:xfrm>
          <a:off x="1903744" y="917373"/>
          <a:ext cx="5336511" cy="3308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7B3B9825-6FFC-AA00-682F-2506F12488BF}"/>
              </a:ext>
            </a:extLst>
          </p:cNvPr>
          <p:cNvSpPr txBox="1">
            <a:spLocks/>
          </p:cNvSpPr>
          <p:nvPr/>
        </p:nvSpPr>
        <p:spPr>
          <a:xfrm>
            <a:off x="378643" y="225919"/>
            <a:ext cx="7502614" cy="8572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a:ea typeface="Tahoma"/>
                <a:cs typeface="Tahoma"/>
              </a:rPr>
              <a:t>Future Action</a:t>
            </a:r>
            <a:endPar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1859098"/>
      </p:ext>
    </p:extLst>
  </p:cSld>
  <p:clrMapOvr>
    <a:masterClrMapping/>
  </p:clrMapOvr>
  <mc:AlternateContent xmlns:mc="http://schemas.openxmlformats.org/markup-compatibility/2006" xmlns:p14="http://schemas.microsoft.com/office/powerpoint/2010/main">
    <mc:Choice Requires="p14">
      <p:transition spd="slow" p14:dur="2000" advTm="29843"/>
    </mc:Choice>
    <mc:Fallback xmlns="">
      <p:transition spd="slow" advTm="2984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BDA67C-1DF5-408B-9D25-9F243F1B857B}"/>
              </a:ext>
            </a:extLst>
          </p:cNvPr>
          <p:cNvSpPr txBox="1">
            <a:spLocks/>
          </p:cNvSpPr>
          <p:nvPr/>
        </p:nvSpPr>
        <p:spPr>
          <a:xfrm>
            <a:off x="969962" y="1586729"/>
            <a:ext cx="7204075" cy="1444625"/>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2F336C"/>
                </a:solidFill>
                <a:latin typeface="Sofia Pro Semi Bold"/>
                <a:ea typeface="Tahoma"/>
                <a:cs typeface="Tahoma"/>
              </a:rPr>
              <a:t>How can your community organisation or sports club create a positive environment to include everyone?</a:t>
            </a:r>
          </a:p>
        </p:txBody>
      </p:sp>
    </p:spTree>
    <p:extLst>
      <p:ext uri="{BB962C8B-B14F-4D97-AF65-F5344CB8AC3E}">
        <p14:creationId xmlns:p14="http://schemas.microsoft.com/office/powerpoint/2010/main" val="498289222"/>
      </p:ext>
    </p:extLst>
  </p:cSld>
  <p:clrMapOvr>
    <a:masterClrMapping/>
  </p:clrMapOvr>
  <mc:AlternateContent xmlns:mc="http://schemas.openxmlformats.org/markup-compatibility/2006" xmlns:p14="http://schemas.microsoft.com/office/powerpoint/2010/main">
    <mc:Choice Requires="p14">
      <p:transition spd="slow" p14:dur="2000" advTm="26046"/>
    </mc:Choice>
    <mc:Fallback xmlns="">
      <p:transition spd="slow" advTm="2604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1852138" y="1361343"/>
            <a:ext cx="5434758" cy="1150883"/>
          </a:xfrm>
          <a:prstGeom prst="rect">
            <a:avLst/>
          </a:prstGeom>
        </p:spPr>
        <p:txBody>
          <a:bodyPr lIns="0" tIns="0" rIns="0" bIns="0">
            <a:noAutofit/>
          </a:bodyPr>
          <a:lstStyle/>
          <a:p>
            <a:pPr marL="0" indent="0" algn="ctr">
              <a:lnSpc>
                <a:spcPct val="100000"/>
              </a:lnSpc>
              <a:buNone/>
            </a:pPr>
            <a:r>
              <a:rPr lang="en-GB" sz="3200" b="1"/>
              <a:t>What will you take away from this session?</a:t>
            </a:r>
            <a:endParaRPr lang="en-US" sz="3200" b="1"/>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888" y="3003750"/>
            <a:ext cx="914400" cy="9144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9352" y="3038763"/>
            <a:ext cx="914400" cy="9144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8952" y="3038763"/>
            <a:ext cx="914400" cy="9144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415538" y="3166751"/>
            <a:ext cx="1543898"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4087269" y="3214580"/>
            <a:ext cx="2137136"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7538531" y="3214580"/>
            <a:ext cx="1085933" cy="562767"/>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3208481105"/>
      </p:ext>
    </p:extLst>
  </p:cSld>
  <p:clrMapOvr>
    <a:masterClrMapping/>
  </p:clrMapOvr>
  <mc:AlternateContent xmlns:mc="http://schemas.openxmlformats.org/markup-compatibility/2006" xmlns:p14="http://schemas.microsoft.com/office/powerpoint/2010/main">
    <mc:Choice Requires="p14">
      <p:transition spd="med" p14:dur="700" advTm="30546">
        <p:fade/>
      </p:transition>
    </mc:Choice>
    <mc:Fallback xmlns="">
      <p:transition spd="med" advTm="30546">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430243" y="1847373"/>
            <a:ext cx="5953120" cy="1061155"/>
          </a:xfrm>
          <a:prstGeom prst="rect">
            <a:avLst/>
          </a:prstGeom>
        </p:spPr>
        <p:txBody>
          <a:bodyPr vert="horz" lIns="0" tIns="0" rIns="0" bIns="0" rtlCol="0" anchor="t">
            <a:noAutofit/>
          </a:bodyPr>
          <a:lstStyle/>
          <a:p>
            <a:pPr marL="0" indent="0">
              <a:lnSpc>
                <a:spcPts val="1880"/>
              </a:lnSpc>
              <a:buNone/>
            </a:pPr>
            <a:r>
              <a:rPr lang="en-GB" dirty="0">
                <a:latin typeface="Sofia Pro Light"/>
                <a:cs typeface="Poppins Light"/>
              </a:rPr>
              <a:t>Please take the time to fill in the evaluation survey by scanning the QR code.</a:t>
            </a:r>
          </a:p>
          <a:p>
            <a:pPr marL="0" indent="0">
              <a:lnSpc>
                <a:spcPts val="1880"/>
              </a:lnSpc>
              <a:buNone/>
            </a:pPr>
            <a:r>
              <a:rPr lang="en-US" dirty="0">
                <a:latin typeface="Sofia Pro Light"/>
                <a:cs typeface="Poppins Light"/>
              </a:rPr>
              <a:t>Alternatively, the tutor will put the link in the chat box for you.</a:t>
            </a:r>
          </a:p>
          <a:p>
            <a:pPr marL="0" indent="0">
              <a:lnSpc>
                <a:spcPts val="1880"/>
              </a:lnSpc>
              <a:buNone/>
            </a:pPr>
            <a:r>
              <a:rPr lang="en-US" dirty="0">
                <a:latin typeface="Sofia Pro Light"/>
                <a:cs typeface="Poppins Light"/>
              </a:rPr>
              <a:t>- Thanks in advance, the Buddle Team.</a:t>
            </a:r>
            <a:endParaRPr lang="en-GB" dirty="0">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2768" y="4199117"/>
            <a:ext cx="654060" cy="65406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558" y="4199117"/>
            <a:ext cx="654060" cy="65406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7924" y="4202095"/>
            <a:ext cx="587947" cy="587947"/>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3123" y="4137430"/>
            <a:ext cx="769915" cy="769915"/>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44" y="4202095"/>
            <a:ext cx="587947" cy="587947"/>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6751" y="1497266"/>
            <a:ext cx="1697295" cy="1689775"/>
          </a:xfrm>
          <a:prstGeom prst="rect">
            <a:avLst/>
          </a:prstGeom>
        </p:spPr>
      </p:pic>
    </p:spTree>
    <p:extLst>
      <p:ext uri="{BB962C8B-B14F-4D97-AF65-F5344CB8AC3E}">
        <p14:creationId xmlns:p14="http://schemas.microsoft.com/office/powerpoint/2010/main" val="4085496745"/>
      </p:ext>
    </p:extLst>
  </p:cSld>
  <p:clrMapOvr>
    <a:masterClrMapping/>
  </p:clrMapOvr>
  <mc:AlternateContent xmlns:mc="http://schemas.openxmlformats.org/markup-compatibility/2006" xmlns:p14="http://schemas.microsoft.com/office/powerpoint/2010/main">
    <mc:Choice Requires="p14">
      <p:transition spd="med" p14:dur="700" advTm="29">
        <p:fade/>
      </p:transition>
    </mc:Choice>
    <mc:Fallback xmlns="">
      <p:transition spd="med" advTm="29">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41883" y="315570"/>
            <a:ext cx="7440833" cy="381671"/>
          </a:xfrm>
          <a:prstGeom prst="rect">
            <a:avLst/>
          </a:prstGeom>
        </p:spPr>
        <p:txBody>
          <a:bodyPr>
            <a:normAutofit fontScale="90000"/>
          </a:bodyPr>
          <a:lstStyle/>
          <a:p>
            <a:r>
              <a:rPr lang="en-US" sz="2400" dirty="0">
                <a:solidFill>
                  <a:schemeClr val="accent6"/>
                </a:solidFill>
              </a:rPr>
              <a:t>Recap:</a:t>
            </a:r>
          </a:p>
        </p:txBody>
      </p:sp>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
        <p:nvSpPr>
          <p:cNvPr id="6" name="Content Placeholder 2">
            <a:extLst>
              <a:ext uri="{FF2B5EF4-FFF2-40B4-BE49-F238E27FC236}">
                <a16:creationId xmlns:a16="http://schemas.microsoft.com/office/drawing/2014/main" id="{7296D6AF-BF77-23ED-DC3C-11B811DF0757}"/>
              </a:ext>
            </a:extLst>
          </p:cNvPr>
          <p:cNvSpPr txBox="1">
            <a:spLocks/>
          </p:cNvSpPr>
          <p:nvPr/>
        </p:nvSpPr>
        <p:spPr>
          <a:xfrm>
            <a:off x="373216" y="874514"/>
            <a:ext cx="7302290" cy="339447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Clr>
                <a:srgbClr val="D83B2C"/>
              </a:buClr>
              <a:buNone/>
            </a:pPr>
            <a:r>
              <a:rPr lang="en-GB" sz="1650" dirty="0">
                <a:latin typeface="Sofia Pro Light" panose="020B0000000000000000" pitchFamily="34" charset="0"/>
              </a:rPr>
              <a:t>By the end of this workshop, you will be able to: </a:t>
            </a:r>
          </a:p>
          <a:p>
            <a:pPr fontAlgn="base">
              <a:lnSpc>
                <a:spcPct val="120000"/>
              </a:lnSpc>
              <a:buClr>
                <a:srgbClr val="D83B2C"/>
              </a:buClr>
            </a:pPr>
            <a:r>
              <a:rPr lang="en-US" sz="1650" dirty="0">
                <a:latin typeface="Sofia Pro Light" panose="020B0000000000000000" pitchFamily="34" charset="0"/>
              </a:rPr>
              <a:t>Identify the barriers people face in accessing opportunities as participants and volunteers in a community </a:t>
            </a:r>
            <a:r>
              <a:rPr lang="en-US" sz="1650" dirty="0" err="1">
                <a:latin typeface="Sofia Pro Light" panose="020B0000000000000000" pitchFamily="34" charset="0"/>
              </a:rPr>
              <a:t>organisation</a:t>
            </a:r>
            <a:endParaRPr lang="en-US" sz="1650" dirty="0">
              <a:latin typeface="Sofia Pro Light" panose="020B0000000000000000" pitchFamily="34" charset="0"/>
              <a:cs typeface="Poppins SemiBold"/>
            </a:endParaRPr>
          </a:p>
          <a:p>
            <a:pPr fontAlgn="base">
              <a:lnSpc>
                <a:spcPct val="120000"/>
              </a:lnSpc>
              <a:buClr>
                <a:srgbClr val="D83B2C"/>
              </a:buClr>
            </a:pPr>
            <a:r>
              <a:rPr lang="en-US" sz="1650" dirty="0">
                <a:latin typeface="Sofia Pro Light" panose="020B0000000000000000" pitchFamily="34" charset="0"/>
              </a:rPr>
              <a:t>Understand the need for positive action</a:t>
            </a:r>
            <a:endParaRPr lang="en-US" sz="1650" dirty="0">
              <a:latin typeface="Sofia Pro Light" panose="020B0000000000000000" pitchFamily="34" charset="0"/>
              <a:cs typeface="Poppins SemiBold"/>
            </a:endParaRPr>
          </a:p>
          <a:p>
            <a:pPr fontAlgn="base">
              <a:lnSpc>
                <a:spcPct val="120000"/>
              </a:lnSpc>
              <a:buClr>
                <a:srgbClr val="D83B2C"/>
              </a:buClr>
            </a:pPr>
            <a:r>
              <a:rPr lang="en-US" sz="1650" dirty="0">
                <a:latin typeface="Sofia Pro Light" panose="020B0000000000000000" pitchFamily="34" charset="0"/>
              </a:rPr>
              <a:t>Outline the components of an inclusive community </a:t>
            </a:r>
            <a:r>
              <a:rPr lang="en-US" sz="1650" dirty="0" err="1">
                <a:latin typeface="Sofia Pro Light" panose="020B0000000000000000" pitchFamily="34" charset="0"/>
              </a:rPr>
              <a:t>organisation</a:t>
            </a:r>
            <a:r>
              <a:rPr lang="en-US" sz="1650" dirty="0">
                <a:latin typeface="Sofia Pro Light" panose="020B0000000000000000" pitchFamily="34" charset="0"/>
              </a:rPr>
              <a:t> </a:t>
            </a:r>
          </a:p>
          <a:p>
            <a:pPr fontAlgn="base">
              <a:lnSpc>
                <a:spcPct val="120000"/>
              </a:lnSpc>
              <a:buClr>
                <a:srgbClr val="D83B2C"/>
              </a:buClr>
            </a:pPr>
            <a:r>
              <a:rPr lang="en-US" sz="1650" dirty="0">
                <a:latin typeface="Sofia Pro Light" panose="020B0000000000000000" pitchFamily="34" charset="0"/>
              </a:rPr>
              <a:t>Identify how your community </a:t>
            </a:r>
            <a:r>
              <a:rPr lang="en-US" sz="1650" dirty="0" err="1">
                <a:latin typeface="Sofia Pro Light" panose="020B0000000000000000" pitchFamily="34" charset="0"/>
              </a:rPr>
              <a:t>organisation</a:t>
            </a:r>
            <a:r>
              <a:rPr lang="en-US" sz="1650" dirty="0">
                <a:latin typeface="Sofia Pro Light" panose="020B0000000000000000" pitchFamily="34" charset="0"/>
              </a:rPr>
              <a:t> can create a more positive environment that would enable a diverse range of people to be engaged and retained as participants and volunteers.</a:t>
            </a:r>
            <a:endParaRPr lang="en-GB" sz="1650" dirty="0">
              <a:latin typeface="Sofia Pro Light" panose="020B0000000000000000" pitchFamily="34" charset="0"/>
            </a:endParaRPr>
          </a:p>
        </p:txBody>
      </p:sp>
    </p:spTree>
    <p:extLst>
      <p:ext uri="{BB962C8B-B14F-4D97-AF65-F5344CB8AC3E}">
        <p14:creationId xmlns:p14="http://schemas.microsoft.com/office/powerpoint/2010/main" val="286402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040" y="502033"/>
            <a:ext cx="9137524" cy="4448784"/>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1928" y="308088"/>
            <a:ext cx="7440833" cy="381671"/>
          </a:xfrm>
          <a:prstGeom prst="rect">
            <a:avLst/>
          </a:prstGeom>
        </p:spPr>
        <p:txBody>
          <a:bodyPr>
            <a:normAutofit fontScale="90000"/>
          </a:bodyPr>
          <a:lstStyle/>
          <a:p>
            <a:r>
              <a:rPr lang="en-US" sz="24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nvGraphicFramePr>
        <p:xfrm>
          <a:off x="1236141" y="1069194"/>
          <a:ext cx="6889535" cy="3422213"/>
        </p:xfrm>
        <a:graphic>
          <a:graphicData uri="http://schemas.openxmlformats.org/drawingml/2006/table">
            <a:tbl>
              <a:tblPr firstRow="1" bandRow="1">
                <a:tableStyleId>{5C22544A-7EE6-4342-B048-85BDC9FD1C3A}</a:tableStyleId>
              </a:tblPr>
              <a:tblGrid>
                <a:gridCol w="1377907">
                  <a:extLst>
                    <a:ext uri="{9D8B030D-6E8A-4147-A177-3AD203B41FA5}">
                      <a16:colId xmlns:a16="http://schemas.microsoft.com/office/drawing/2014/main" val="3601450900"/>
                    </a:ext>
                  </a:extLst>
                </a:gridCol>
                <a:gridCol w="1377907">
                  <a:extLst>
                    <a:ext uri="{9D8B030D-6E8A-4147-A177-3AD203B41FA5}">
                      <a16:colId xmlns:a16="http://schemas.microsoft.com/office/drawing/2014/main" val="1437472167"/>
                    </a:ext>
                  </a:extLst>
                </a:gridCol>
                <a:gridCol w="1377907">
                  <a:extLst>
                    <a:ext uri="{9D8B030D-6E8A-4147-A177-3AD203B41FA5}">
                      <a16:colId xmlns:a16="http://schemas.microsoft.com/office/drawing/2014/main" val="804639007"/>
                    </a:ext>
                  </a:extLst>
                </a:gridCol>
                <a:gridCol w="1377907">
                  <a:extLst>
                    <a:ext uri="{9D8B030D-6E8A-4147-A177-3AD203B41FA5}">
                      <a16:colId xmlns:a16="http://schemas.microsoft.com/office/drawing/2014/main" val="1373729571"/>
                    </a:ext>
                  </a:extLst>
                </a:gridCol>
                <a:gridCol w="1377907">
                  <a:extLst>
                    <a:ext uri="{9D8B030D-6E8A-4147-A177-3AD203B41FA5}">
                      <a16:colId xmlns:a16="http://schemas.microsoft.com/office/drawing/2014/main" val="1920962508"/>
                    </a:ext>
                  </a:extLst>
                </a:gridCol>
              </a:tblGrid>
              <a:tr h="918617">
                <a:tc>
                  <a:txBody>
                    <a:bodyPr/>
                    <a:lstStyle/>
                    <a:p>
                      <a:pPr algn="ctr"/>
                      <a:r>
                        <a:rPr lang="en-GB" sz="1600" dirty="0">
                          <a:latin typeface="Sofia Pro Regular"/>
                        </a:rPr>
                        <a:t>Getting Organised</a:t>
                      </a:r>
                    </a:p>
                  </a:txBody>
                  <a:tcPr>
                    <a:solidFill>
                      <a:srgbClr val="871E63"/>
                    </a:solidFill>
                  </a:tcPr>
                </a:tc>
                <a:tc>
                  <a:txBody>
                    <a:bodyPr/>
                    <a:lstStyle/>
                    <a:p>
                      <a:pPr algn="ctr"/>
                      <a:r>
                        <a:rPr lang="en-GB" sz="1600" dirty="0">
                          <a:latin typeface="Sofia Pro Regular"/>
                        </a:rPr>
                        <a:t>Inclusion</a:t>
                      </a:r>
                    </a:p>
                  </a:txBody>
                  <a:tcPr>
                    <a:solidFill>
                      <a:srgbClr val="871E63"/>
                    </a:solidFill>
                  </a:tcPr>
                </a:tc>
                <a:tc>
                  <a:txBody>
                    <a:bodyPr/>
                    <a:lstStyle/>
                    <a:p>
                      <a:pPr algn="ctr"/>
                      <a:r>
                        <a:rPr lang="en-GB" sz="1600" dirty="0">
                          <a:latin typeface="Sofia Pro Regular"/>
                        </a:rPr>
                        <a:t>Getting Help From People</a:t>
                      </a:r>
                    </a:p>
                  </a:txBody>
                  <a:tcPr>
                    <a:solidFill>
                      <a:srgbClr val="871E63"/>
                    </a:solidFill>
                  </a:tcPr>
                </a:tc>
                <a:tc>
                  <a:txBody>
                    <a:bodyPr/>
                    <a:lstStyle/>
                    <a:p>
                      <a:pPr algn="ctr"/>
                      <a:r>
                        <a:rPr lang="en-GB" sz="1600" dirty="0">
                          <a:latin typeface="Sofia Pro Regular"/>
                        </a:rPr>
                        <a:t>Money Matters</a:t>
                      </a:r>
                    </a:p>
                  </a:txBody>
                  <a:tcPr>
                    <a:solidFill>
                      <a:srgbClr val="871E63"/>
                    </a:solidFill>
                  </a:tcPr>
                </a:tc>
                <a:tc>
                  <a:txBody>
                    <a:bodyPr/>
                    <a:lstStyle/>
                    <a:p>
                      <a:pPr algn="ctr"/>
                      <a:r>
                        <a:rPr lang="en-GB" sz="1600" dirty="0">
                          <a:latin typeface="Sofia Pro Regular"/>
                        </a:rPr>
                        <a:t>Develop and Grow</a:t>
                      </a:r>
                    </a:p>
                  </a:txBody>
                  <a:tcPr>
                    <a:solidFill>
                      <a:srgbClr val="871E63"/>
                    </a:solidFill>
                  </a:tcPr>
                </a:tc>
                <a:extLst>
                  <a:ext uri="{0D108BD9-81ED-4DB2-BD59-A6C34878D82A}">
                    <a16:rowId xmlns:a16="http://schemas.microsoft.com/office/drawing/2014/main" val="4147662177"/>
                  </a:ext>
                </a:extLst>
              </a:tr>
              <a:tr h="834532">
                <a:tc>
                  <a:txBody>
                    <a:bodyPr/>
                    <a:lstStyle/>
                    <a:p>
                      <a:pPr algn="ctr"/>
                      <a:r>
                        <a:rPr lang="en-GB" sz="1200" kern="1200" dirty="0">
                          <a:solidFill>
                            <a:schemeClr val="dk1"/>
                          </a:solidFill>
                          <a:effectLst/>
                          <a:latin typeface="Sofia Pro Regular"/>
                          <a:ea typeface="+mn-ea"/>
                          <a:cs typeface="+mn-cs"/>
                        </a:rPr>
                        <a:t>Leadership and Your People </a:t>
                      </a:r>
                      <a:endParaRPr lang="en-GB" sz="1200">
                        <a:latin typeface="Sofia Pro Regular"/>
                      </a:endParaRPr>
                    </a:p>
                  </a:txBody>
                  <a:tcPr/>
                </a:tc>
                <a:tc>
                  <a:txBody>
                    <a:bodyPr/>
                    <a:lstStyle/>
                    <a:p>
                      <a:pPr algn="ctr"/>
                      <a:r>
                        <a:rPr lang="en-GB" sz="1200" dirty="0">
                          <a:latin typeface="Sofia Pro Regular"/>
                        </a:rPr>
                        <a:t>Your Culture and Values In Your Organisation</a:t>
                      </a:r>
                    </a:p>
                  </a:txBody>
                  <a:tcPr/>
                </a:tc>
                <a:tc rowSpan="3">
                  <a:txBody>
                    <a:bodyPr/>
                    <a:lstStyle/>
                    <a:p>
                      <a:pPr algn="ctr"/>
                      <a:endParaRPr lang="en-GB" sz="1200" dirty="0">
                        <a:latin typeface="Sofia Pro Regular"/>
                      </a:endParaRPr>
                    </a:p>
                    <a:p>
                      <a:pPr algn="ctr"/>
                      <a:endParaRPr lang="en-GB" sz="1200" dirty="0">
                        <a:latin typeface="Sofia Pro Regular"/>
                      </a:endParaRPr>
                    </a:p>
                    <a:p>
                      <a:pPr algn="ctr"/>
                      <a:endParaRPr lang="en-GB" sz="1200" dirty="0">
                        <a:latin typeface="Sofia Pro Regular"/>
                      </a:endParaRPr>
                    </a:p>
                    <a:p>
                      <a:pPr algn="ctr"/>
                      <a:endParaRPr lang="en-GB" sz="1200" dirty="0">
                        <a:latin typeface="Sofia Pro Regular"/>
                      </a:endParaRPr>
                    </a:p>
                    <a:p>
                      <a:pPr algn="ctr"/>
                      <a:r>
                        <a:rPr lang="en-GB" sz="1200" dirty="0">
                          <a:latin typeface="Sofia Pro Regular"/>
                        </a:rPr>
                        <a:t>Maximising Your Volunteers Experience</a:t>
                      </a:r>
                    </a:p>
                  </a:txBody>
                  <a:tcPr/>
                </a:tc>
                <a:tc>
                  <a:txBody>
                    <a:bodyPr/>
                    <a:lstStyle/>
                    <a:p>
                      <a:pPr algn="ctr"/>
                      <a:r>
                        <a:rPr lang="en-GB" sz="1200" dirty="0">
                          <a:latin typeface="Sofia Pro Regular"/>
                        </a:rPr>
                        <a:t>Raising Money to Sustain Your Organisation</a:t>
                      </a:r>
                    </a:p>
                  </a:txBody>
                  <a:tcPr/>
                </a:tc>
                <a:tc>
                  <a:txBody>
                    <a:bodyPr/>
                    <a:lstStyle/>
                    <a:p>
                      <a:pPr algn="ctr"/>
                      <a:r>
                        <a:rPr lang="en-GB" sz="1200" dirty="0">
                          <a:latin typeface="Sofia Pro Regular"/>
                        </a:rPr>
                        <a:t>Promoting Your Offer Using Social Media</a:t>
                      </a:r>
                    </a:p>
                  </a:txBody>
                  <a:tcPr/>
                </a:tc>
                <a:extLst>
                  <a:ext uri="{0D108BD9-81ED-4DB2-BD59-A6C34878D82A}">
                    <a16:rowId xmlns:a16="http://schemas.microsoft.com/office/drawing/2014/main" val="2832458543"/>
                  </a:ext>
                </a:extLst>
              </a:tr>
              <a:tr h="834532">
                <a:tc>
                  <a:txBody>
                    <a:bodyPr/>
                    <a:lstStyle/>
                    <a:p>
                      <a:pPr algn="ctr"/>
                      <a:r>
                        <a:rPr lang="en-GB" sz="1200" dirty="0">
                          <a:latin typeface="Sofia Pro Regular"/>
                        </a:rPr>
                        <a:t>Exploring Legal </a:t>
                      </a:r>
                      <a:br>
                        <a:rPr lang="en-GB" sz="1200" dirty="0">
                          <a:latin typeface="Sofia Pro Regular"/>
                        </a:rPr>
                      </a:br>
                      <a:r>
                        <a:rPr lang="en-GB" sz="1200" dirty="0">
                          <a:latin typeface="Sofia Pro Regular"/>
                        </a:rPr>
                        <a:t>Structures</a:t>
                      </a:r>
                    </a:p>
                  </a:txBody>
                  <a:tcPr/>
                </a:tc>
                <a:tc>
                  <a:txBody>
                    <a:bodyPr/>
                    <a:lstStyle/>
                    <a:p>
                      <a:pPr algn="ctr"/>
                      <a:r>
                        <a:rPr lang="en-GB" sz="1200" dirty="0">
                          <a:latin typeface="Sofia Pro Regular"/>
                        </a:rPr>
                        <a:t>Engaging different People</a:t>
                      </a:r>
                    </a:p>
                  </a:txBody>
                  <a:tcPr/>
                </a:tc>
                <a:tc vMerge="1">
                  <a:txBody>
                    <a:bodyPr/>
                    <a:lstStyle/>
                    <a:p>
                      <a:pPr algn="ctr"/>
                      <a:endParaRPr lang="en-GB" sz="1200"/>
                    </a:p>
                  </a:txBody>
                  <a:tcPr/>
                </a:tc>
                <a:tc>
                  <a:txBody>
                    <a:bodyPr/>
                    <a:lstStyle/>
                    <a:p>
                      <a:pPr algn="ctr"/>
                      <a:r>
                        <a:rPr lang="en-GB" sz="1200" dirty="0">
                          <a:latin typeface="Sofia Pro Regular"/>
                        </a:rPr>
                        <a:t>Financial Management</a:t>
                      </a:r>
                    </a:p>
                  </a:txBody>
                  <a:tcPr/>
                </a:tc>
                <a:tc>
                  <a:txBody>
                    <a:bodyPr/>
                    <a:lstStyle/>
                    <a:p>
                      <a:pPr algn="ctr"/>
                      <a:r>
                        <a:rPr lang="en-GB" sz="1200" dirty="0">
                          <a:latin typeface="Sofia Pro Regular"/>
                        </a:rPr>
                        <a:t>Creating a Marketing Strategy</a:t>
                      </a:r>
                    </a:p>
                  </a:txBody>
                  <a:tcPr/>
                </a:tc>
                <a:extLst>
                  <a:ext uri="{0D108BD9-81ED-4DB2-BD59-A6C34878D82A}">
                    <a16:rowId xmlns:a16="http://schemas.microsoft.com/office/drawing/2014/main" val="1552986903"/>
                  </a:ext>
                </a:extLst>
              </a:tr>
              <a:tr h="834532">
                <a:tc>
                  <a:txBody>
                    <a:bodyPr/>
                    <a:lstStyle/>
                    <a:p>
                      <a:pPr algn="ctr"/>
                      <a:r>
                        <a:rPr lang="en-GB" sz="1200" dirty="0">
                          <a:latin typeface="Sofia Pro Regular"/>
                        </a:rPr>
                        <a:t>Simply Planning</a:t>
                      </a:r>
                    </a:p>
                  </a:txBody>
                  <a:tcPr/>
                </a:tc>
                <a:tc>
                  <a:txBody>
                    <a:bodyPr/>
                    <a:lstStyle/>
                    <a:p>
                      <a:pPr algn="ctr"/>
                      <a:r>
                        <a:rPr lang="en-GB" sz="1200" dirty="0">
                          <a:latin typeface="Sofia Pro Regular"/>
                        </a:rPr>
                        <a:t>Positive Experiences For All People</a:t>
                      </a:r>
                    </a:p>
                  </a:txBody>
                  <a:tcPr/>
                </a:tc>
                <a:tc vMerge="1">
                  <a:txBody>
                    <a:bodyPr/>
                    <a:lstStyle/>
                    <a:p>
                      <a:pPr algn="ctr"/>
                      <a:endParaRPr lang="en-GB" sz="1200"/>
                    </a:p>
                  </a:txBody>
                  <a:tcPr/>
                </a:tc>
                <a:tc>
                  <a:txBody>
                    <a:bodyPr/>
                    <a:lstStyle/>
                    <a:p>
                      <a:pPr algn="ctr"/>
                      <a:r>
                        <a:rPr lang="en-GB" sz="1200" dirty="0">
                          <a:latin typeface="Sofia Pro Regular"/>
                        </a:rPr>
                        <a:t>Dealing With Increasing Costs</a:t>
                      </a:r>
                    </a:p>
                  </a:txBody>
                  <a:tcPr/>
                </a:tc>
                <a:tc>
                  <a:txBody>
                    <a:bodyPr/>
                    <a:lstStyle/>
                    <a:p>
                      <a:pPr lvl="0" algn="ctr">
                        <a:buNone/>
                      </a:pPr>
                      <a:r>
                        <a:rPr lang="en-GB" sz="1200" dirty="0">
                          <a:latin typeface="Sofia Pro Regular"/>
                        </a:rPr>
                        <a:t>Engaging your community</a:t>
                      </a:r>
                      <a:endParaRPr lang="en-US" dirty="0">
                        <a:latin typeface="Sofia Pro Regular"/>
                      </a:endParaRPr>
                    </a:p>
                  </a:txBody>
                  <a:tcPr/>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720884" y="4769118"/>
            <a:ext cx="7914681" cy="479081"/>
          </a:xfrm>
          <a:prstGeom prst="rect">
            <a:avLst/>
          </a:prstGeom>
        </p:spPr>
        <p:txBody>
          <a:bodyPr lIns="0" tIns="0" rIns="0" bIns="0">
            <a:normAutofit/>
          </a:bodyPr>
          <a:lstStyle/>
          <a:p>
            <a:pPr algn="ctr">
              <a:lnSpc>
                <a:spcPts val="1880"/>
              </a:lnSpc>
              <a:buClr>
                <a:schemeClr val="tx2"/>
              </a:buClr>
            </a:pPr>
            <a:r>
              <a:rPr lang="en-US" sz="1600" b="1" dirty="0"/>
              <a:t>See future dates at www.</a:t>
            </a:r>
            <a:r>
              <a:rPr lang="en-US" sz="1600" b="1"/>
              <a:t>Buddle</a:t>
            </a:r>
            <a:r>
              <a:rPr lang="en-US" sz="1600" b="1" dirty="0"/>
              <a:t>.</a:t>
            </a:r>
            <a:r>
              <a:rPr lang="en-US" sz="1600" b="1"/>
              <a:t>co</a:t>
            </a:r>
            <a:endParaRPr lang="en-US" sz="1600" b="1" dirty="0"/>
          </a:p>
        </p:txBody>
      </p:sp>
    </p:spTree>
    <p:extLst>
      <p:ext uri="{BB962C8B-B14F-4D97-AF65-F5344CB8AC3E}">
        <p14:creationId xmlns:p14="http://schemas.microsoft.com/office/powerpoint/2010/main" val="16809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08" y="793535"/>
            <a:ext cx="1938566" cy="1938566"/>
          </a:xfrm>
          <a:prstGeom prst="rect">
            <a:avLst/>
          </a:prstGeom>
        </p:spPr>
      </p:pic>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78" y="644537"/>
            <a:ext cx="3498403" cy="3573435"/>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2400">
                <a:solidFill>
                  <a:schemeClr val="accent6"/>
                </a:solidFill>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04746" y="2909182"/>
            <a:ext cx="2469232" cy="1124191"/>
          </a:xfrm>
          <a:prstGeom prst="rect">
            <a:avLst/>
          </a:prstGeom>
        </p:spPr>
        <p:txBody>
          <a:bodyPr vert="horz" lIns="0" tIns="0" rIns="0" bIns="0" rtlCol="0" anchor="t">
            <a:normAutofit/>
          </a:bodyPr>
          <a:lstStyle/>
          <a:p>
            <a:pPr marL="0" indent="0">
              <a:lnSpc>
                <a:spcPts val="1880"/>
              </a:lnSpc>
              <a:buNone/>
            </a:pPr>
            <a:r>
              <a:rPr lang="en-GB">
                <a:latin typeface="Sofia Pro Light"/>
                <a:cs typeface="Poppins Light"/>
              </a:rPr>
              <a:t>- Insert name</a:t>
            </a:r>
          </a:p>
          <a:p>
            <a:pPr marL="0" indent="0">
              <a:lnSpc>
                <a:spcPts val="1880"/>
              </a:lnSpc>
              <a:buNone/>
            </a:pPr>
            <a:r>
              <a:rPr lang="en-GB" sz="1400">
                <a:latin typeface="Sofia Pro Light"/>
                <a:cs typeface="Poppins Light"/>
              </a:rPr>
              <a:t>-</a:t>
            </a:r>
            <a:r>
              <a:rPr lang="en-GB">
                <a:latin typeface="Sofia Pro Light"/>
                <a:cs typeface="Poppins Light"/>
              </a:rPr>
              <a:t> Insert Experience</a:t>
            </a:r>
          </a:p>
          <a:p>
            <a:r>
              <a:rPr lang="en-GB" sz="1400">
                <a:latin typeface="Sofia Pro Light"/>
                <a:cs typeface="Poppins Light"/>
              </a:rPr>
              <a:t>- </a:t>
            </a:r>
            <a:r>
              <a:rPr lang="en-GB">
                <a:latin typeface="Sofia Pro Light"/>
                <a:cs typeface="Poppins Light"/>
              </a:rPr>
              <a:t>My f</a:t>
            </a:r>
            <a:r>
              <a:rPr lang="en-GB" sz="1400">
                <a:latin typeface="Sofia Pro Light"/>
                <a:cs typeface="Poppins Light"/>
              </a:rPr>
              <a:t>avourite …</a:t>
            </a:r>
            <a:r>
              <a:rPr lang="en-GB">
                <a:latin typeface="Sofia Pro Light"/>
                <a:cs typeface="Poppins Light"/>
              </a:rPr>
              <a:t> </a:t>
            </a:r>
            <a:endParaRPr lang="en-GB" sz="1400"/>
          </a:p>
        </p:txBody>
      </p:sp>
      <p:sp>
        <p:nvSpPr>
          <p:cNvPr id="13" name="TextBox 12">
            <a:extLst>
              <a:ext uri="{FF2B5EF4-FFF2-40B4-BE49-F238E27FC236}">
                <a16:creationId xmlns:a16="http://schemas.microsoft.com/office/drawing/2014/main" id="{DBD52859-566A-154D-8464-576051942917}"/>
              </a:ext>
            </a:extLst>
          </p:cNvPr>
          <p:cNvSpPr txBox="1"/>
          <p:nvPr/>
        </p:nvSpPr>
        <p:spPr>
          <a:xfrm>
            <a:off x="4385885" y="869534"/>
            <a:ext cx="3635825" cy="769441"/>
          </a:xfrm>
          <a:prstGeom prst="rect">
            <a:avLst/>
          </a:prstGeom>
          <a:noFill/>
        </p:spPr>
        <p:txBody>
          <a:bodyPr wrap="square" rtlCol="0">
            <a:spAutoFit/>
          </a:bodyPr>
          <a:lstStyle/>
          <a:p>
            <a:r>
              <a:rPr lang="en-US" sz="4400">
                <a:solidFill>
                  <a:schemeClr val="bg1"/>
                </a:solidFill>
                <a:latin typeface="Sofia Pro Regular" panose="020B0000000000000000" pitchFamily="34" charset="0"/>
                <a:cs typeface="Poppins" panose="02000000000000000000" pitchFamily="2" charset="77"/>
              </a:rPr>
              <a:t>… and you!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9937" y="305280"/>
            <a:ext cx="694623" cy="183578"/>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4507751" y="1914168"/>
            <a:ext cx="3110687" cy="2523768"/>
          </a:xfrm>
          <a:prstGeom prst="rect">
            <a:avLst/>
          </a:prstGeom>
          <a:noFill/>
        </p:spPr>
        <p:txBody>
          <a:bodyPr wrap="square" lIns="91440" tIns="45720" rIns="91440" bIns="45720" anchor="t">
            <a:spAutoFit/>
          </a:bodyPr>
          <a:lstStyle/>
          <a:p>
            <a:pPr>
              <a:spcAft>
                <a:spcPts val="1800"/>
              </a:spcAft>
            </a:pPr>
            <a:r>
              <a:rPr lang="en-US" sz="1400" dirty="0">
                <a:solidFill>
                  <a:schemeClr val="bg1"/>
                </a:solidFill>
                <a:latin typeface="Sofia Pro Regular" panose="020B0000000000000000" pitchFamily="34" charset="0"/>
                <a:cs typeface="Poppins" panose="02000000000000000000" pitchFamily="2" charset="77"/>
              </a:rPr>
              <a:t>Add some info about you in the chat box:</a:t>
            </a:r>
          </a:p>
          <a:p>
            <a:pPr>
              <a:spcAft>
                <a:spcPts val="1800"/>
              </a:spcAft>
            </a:pPr>
            <a:r>
              <a:rPr lang="en-US" sz="1400" dirty="0">
                <a:solidFill>
                  <a:schemeClr val="bg1"/>
                </a:solidFill>
                <a:latin typeface="Sofia Pro Regular" panose="020B0000000000000000" pitchFamily="34" charset="0"/>
                <a:cs typeface="Poppins" panose="02000000000000000000" pitchFamily="2" charset="77"/>
              </a:rPr>
              <a:t>- Your Club/</a:t>
            </a:r>
            <a:r>
              <a:rPr lang="en-US" sz="1400" dirty="0" err="1">
                <a:solidFill>
                  <a:schemeClr val="bg1"/>
                </a:solidFill>
                <a:latin typeface="Sofia Pro Regular" panose="020B0000000000000000" pitchFamily="34" charset="0"/>
                <a:cs typeface="Poppins" panose="02000000000000000000" pitchFamily="2" charset="77"/>
              </a:rPr>
              <a:t>Organisation</a:t>
            </a:r>
            <a:r>
              <a:rPr lang="en-US" sz="1400" dirty="0">
                <a:solidFill>
                  <a:schemeClr val="bg1"/>
                </a:solidFill>
                <a:latin typeface="Sofia Pro Regular" panose="020B0000000000000000" pitchFamily="34" charset="0"/>
                <a:cs typeface="Poppins" panose="02000000000000000000" pitchFamily="2" charset="77"/>
              </a:rPr>
              <a:t> Name</a:t>
            </a:r>
          </a:p>
          <a:p>
            <a:pPr>
              <a:spcAft>
                <a:spcPts val="1800"/>
              </a:spcAft>
            </a:pPr>
            <a:r>
              <a:rPr lang="en-US" sz="1400" dirty="0">
                <a:solidFill>
                  <a:schemeClr val="bg1"/>
                </a:solidFill>
                <a:latin typeface="Sofia Pro Regular" panose="020B0000000000000000" pitchFamily="34" charset="0"/>
                <a:cs typeface="Poppins" panose="02000000000000000000" pitchFamily="2" charset="77"/>
              </a:rPr>
              <a:t>- Where you are based</a:t>
            </a:r>
          </a:p>
          <a:p>
            <a:pPr>
              <a:spcAft>
                <a:spcPts val="1800"/>
              </a:spcAft>
            </a:pPr>
            <a:r>
              <a:rPr lang="en-US" sz="1400" dirty="0">
                <a:solidFill>
                  <a:schemeClr val="bg1"/>
                </a:solidFill>
                <a:latin typeface="Sofia Pro Regular"/>
                <a:cs typeface="Poppins"/>
              </a:rPr>
              <a:t>- What you would like to gain from this workshop?</a:t>
            </a:r>
          </a:p>
          <a:p>
            <a:pPr algn="r"/>
            <a:endParaRPr lang="en-US" sz="1400" dirty="0">
              <a:solidFill>
                <a:schemeClr val="bg1"/>
              </a:solidFill>
              <a:latin typeface="Sofia Pro Regular" panose="020B0000000000000000" pitchFamily="34" charset="0"/>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1825008" y="793535"/>
            <a:ext cx="358218" cy="34379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066233" y="1674397"/>
            <a:ext cx="968715" cy="449317"/>
          </a:xfrm>
          <a:prstGeom prst="rect">
            <a:avLst/>
          </a:prstGeom>
        </p:spPr>
        <p:txBody>
          <a:bodyPr vert="horz" lIns="0" tIns="0" rIns="0" bIns="0" rtlCol="0">
            <a:normAutofit fontScale="62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338050"/>
            <a:ext cx="9144000" cy="805450"/>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8147721"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1292554718"/>
      </p:ext>
    </p:extLst>
  </p:cSld>
  <p:clrMapOvr>
    <a:masterClrMapping/>
  </p:clrMapOvr>
  <mc:AlternateContent xmlns:mc="http://schemas.openxmlformats.org/markup-compatibility/2006" xmlns:p14="http://schemas.microsoft.com/office/powerpoint/2010/main">
    <mc:Choice Requires="p14">
      <p:transition spd="med" p14:dur="700" advTm="10330">
        <p:fade/>
      </p:transition>
    </mc:Choice>
    <mc:Fallback xmlns="">
      <p:transition spd="med" advTm="1033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 y="5099235"/>
            <a:ext cx="9144000" cy="67733"/>
          </a:xfrm>
          <a:prstGeom prst="rect">
            <a:avLst/>
          </a:prstGeom>
        </p:spPr>
      </p:pic>
      <p:pic>
        <p:nvPicPr>
          <p:cNvPr id="3" name="Graphic 10">
            <a:extLst>
              <a:ext uri="{FF2B5EF4-FFF2-40B4-BE49-F238E27FC236}">
                <a16:creationId xmlns:a16="http://schemas.microsoft.com/office/drawing/2014/main" id="{DFDF9BDC-2696-30CA-5DD6-D1A195C31E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2040" y="307399"/>
            <a:ext cx="694623" cy="179339"/>
          </a:xfrm>
          <a:prstGeom prst="rect">
            <a:avLst/>
          </a:prstGeom>
        </p:spPr>
      </p:pic>
      <p:grpSp>
        <p:nvGrpSpPr>
          <p:cNvPr id="4" name="Group 3">
            <a:extLst>
              <a:ext uri="{FF2B5EF4-FFF2-40B4-BE49-F238E27FC236}">
                <a16:creationId xmlns:a16="http://schemas.microsoft.com/office/drawing/2014/main" id="{49155565-B25B-17BE-B197-98A0FF8D2AA5}"/>
              </a:ext>
            </a:extLst>
          </p:cNvPr>
          <p:cNvGrpSpPr/>
          <p:nvPr/>
        </p:nvGrpSpPr>
        <p:grpSpPr>
          <a:xfrm>
            <a:off x="3278970" y="629195"/>
            <a:ext cx="5288278" cy="3980085"/>
            <a:chOff x="3603722" y="817493"/>
            <a:chExt cx="5288278" cy="3980085"/>
          </a:xfrm>
        </p:grpSpPr>
        <p:pic>
          <p:nvPicPr>
            <p:cNvPr id="6" name="Picture 5" descr="A orange rectangle with black border&#10;&#10;Description automatically generated">
              <a:extLst>
                <a:ext uri="{FF2B5EF4-FFF2-40B4-BE49-F238E27FC236}">
                  <a16:creationId xmlns:a16="http://schemas.microsoft.com/office/drawing/2014/main" id="{967DFEA9-2FC6-6EFA-F2DD-7C5E2BECA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817493"/>
              <a:ext cx="4320000" cy="3188191"/>
            </a:xfrm>
            <a:prstGeom prst="rect">
              <a:avLst/>
            </a:prstGeom>
          </p:spPr>
        </p:pic>
        <p:pic>
          <p:nvPicPr>
            <p:cNvPr id="7" name="Picture 6" descr="A person with his arms out in the water&#10;&#10;Description automatically generated">
              <a:extLst>
                <a:ext uri="{FF2B5EF4-FFF2-40B4-BE49-F238E27FC236}">
                  <a16:creationId xmlns:a16="http://schemas.microsoft.com/office/drawing/2014/main" id="{0AAE0D44-3A5F-E564-CAB8-9894996C7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722" y="1280146"/>
              <a:ext cx="4593692" cy="3065088"/>
            </a:xfrm>
            <a:prstGeom prst="rect">
              <a:avLst/>
            </a:prstGeom>
          </p:spPr>
        </p:pic>
        <p:sp>
          <p:nvSpPr>
            <p:cNvPr id="8" name="Oval 7">
              <a:extLst>
                <a:ext uri="{FF2B5EF4-FFF2-40B4-BE49-F238E27FC236}">
                  <a16:creationId xmlns:a16="http://schemas.microsoft.com/office/drawing/2014/main" id="{1BC0BE27-3023-A4D5-CC0A-9E042C37D0DB}"/>
                </a:ext>
              </a:extLst>
            </p:cNvPr>
            <p:cNvSpPr/>
            <p:nvPr/>
          </p:nvSpPr>
          <p:spPr>
            <a:xfrm>
              <a:off x="4458322" y="1129696"/>
              <a:ext cx="568409" cy="56840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55F4E7-1A7A-F006-CC69-A463DFC74CFD}"/>
                </a:ext>
              </a:extLst>
            </p:cNvPr>
            <p:cNvSpPr/>
            <p:nvPr/>
          </p:nvSpPr>
          <p:spPr>
            <a:xfrm>
              <a:off x="6245182" y="3794213"/>
              <a:ext cx="1003365" cy="100336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6C7D45D-200F-A05F-F1FC-7C876E3AB4A6}"/>
                </a:ext>
              </a:extLst>
            </p:cNvPr>
            <p:cNvPicPr>
              <a:picLocks noChangeAspect="1"/>
            </p:cNvPicPr>
            <p:nvPr/>
          </p:nvPicPr>
          <p:blipFill rotWithShape="1">
            <a:blip r:embed="rId8">
              <a:extLst>
                <a:ext uri="{28A0092B-C50C-407E-A947-70E740481C1C}">
                  <a14:useLocalDpi xmlns:a14="http://schemas.microsoft.com/office/drawing/2010/main" val="0"/>
                </a:ext>
              </a:extLst>
            </a:blip>
            <a:srcRect l="54676"/>
            <a:stretch/>
          </p:blipFill>
          <p:spPr>
            <a:xfrm>
              <a:off x="6934031" y="825613"/>
              <a:ext cx="1957968" cy="3188191"/>
            </a:xfrm>
            <a:prstGeom prst="rect">
              <a:avLst/>
            </a:prstGeom>
          </p:spPr>
        </p:pic>
      </p:grpSp>
      <p:sp>
        <p:nvSpPr>
          <p:cNvPr id="5" name="TextBox 4">
            <a:extLst>
              <a:ext uri="{FF2B5EF4-FFF2-40B4-BE49-F238E27FC236}">
                <a16:creationId xmlns:a16="http://schemas.microsoft.com/office/drawing/2014/main" id="{A28A07DF-F8EB-6522-375C-CCB12C61830D}"/>
              </a:ext>
            </a:extLst>
          </p:cNvPr>
          <p:cNvSpPr txBox="1"/>
          <p:nvPr/>
        </p:nvSpPr>
        <p:spPr>
          <a:xfrm>
            <a:off x="750056" y="1951019"/>
            <a:ext cx="3663778" cy="759182"/>
          </a:xfrm>
          <a:prstGeom prst="rect">
            <a:avLst/>
          </a:prstGeom>
          <a:noFill/>
        </p:spPr>
        <p:txBody>
          <a:bodyPr wrap="square">
            <a:spAutoFit/>
          </a:bodyPr>
          <a:lstStyle/>
          <a:p>
            <a:pPr>
              <a:lnSpc>
                <a:spcPts val="5240"/>
              </a:lnSpc>
            </a:pPr>
            <a:r>
              <a:rPr lang="en-US" sz="4400" b="1" kern="1600" dirty="0">
                <a:solidFill>
                  <a:schemeClr val="bg1"/>
                </a:solidFill>
                <a:highlight>
                  <a:srgbClr val="2F336C"/>
                </a:highlight>
                <a:latin typeface="Sofia Pro Semi Bold" panose="020B0000000000000000" pitchFamily="34" charset="0"/>
                <a:cs typeface="Poppins SemiBold" panose="02000000000000000000" pitchFamily="2" charset="77"/>
              </a:rPr>
              <a:t>Thank you!</a:t>
            </a:r>
          </a:p>
        </p:txBody>
      </p:sp>
      <p:sp>
        <p:nvSpPr>
          <p:cNvPr id="11" name="TextBox 10">
            <a:extLst>
              <a:ext uri="{FF2B5EF4-FFF2-40B4-BE49-F238E27FC236}">
                <a16:creationId xmlns:a16="http://schemas.microsoft.com/office/drawing/2014/main" id="{E33E4BE0-0935-1650-5529-2DFEB20CF2C4}"/>
              </a:ext>
            </a:extLst>
          </p:cNvPr>
          <p:cNvSpPr txBox="1"/>
          <p:nvPr/>
        </p:nvSpPr>
        <p:spPr>
          <a:xfrm>
            <a:off x="8137720" y="4725946"/>
            <a:ext cx="710451" cy="230832"/>
          </a:xfrm>
          <a:prstGeom prst="rect">
            <a:avLst/>
          </a:prstGeom>
          <a:noFill/>
        </p:spPr>
        <p:txBody>
          <a:bodyPr wrap="none" rtlCol="0">
            <a:spAutoFit/>
          </a:bodyPr>
          <a:lstStyle/>
          <a:p>
            <a:r>
              <a:rPr lang="en-US" sz="900">
                <a:solidFill>
                  <a:schemeClr val="bg1"/>
                </a:solidFill>
                <a:latin typeface="Sofia Pro Regular" panose="020B0000000000000000" pitchFamily="34" charset="0"/>
                <a:cs typeface="Poppins" panose="02000000000000000000" pitchFamily="2" charset="77"/>
              </a:rPr>
              <a:t>Buddle.co</a:t>
            </a:r>
            <a:endParaRPr lang="en-US" sz="900" dirty="0">
              <a:solidFill>
                <a:schemeClr val="bg1"/>
              </a:solidFill>
              <a:latin typeface="Sofia Pro Regular" panose="020B0000000000000000" pitchFamily="34" charset="0"/>
              <a:cs typeface="Poppins" panose="02000000000000000000" pitchFamily="2" charset="77"/>
            </a:endParaRPr>
          </a:p>
        </p:txBody>
      </p:sp>
    </p:spTree>
    <p:extLst>
      <p:ext uri="{BB962C8B-B14F-4D97-AF65-F5344CB8AC3E}">
        <p14:creationId xmlns:p14="http://schemas.microsoft.com/office/powerpoint/2010/main" val="22711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439448" y="308088"/>
            <a:ext cx="7440833" cy="381671"/>
          </a:xfrm>
          <a:prstGeom prst="rect">
            <a:avLst/>
          </a:prstGeom>
        </p:spPr>
        <p:txBody>
          <a:bodyPr>
            <a:normAutofit fontScale="90000"/>
          </a:bodyPr>
          <a:lstStyle/>
          <a:p>
            <a:r>
              <a:rPr lang="en-US" sz="24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2040" y="305280"/>
            <a:ext cx="694623" cy="183578"/>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6501" y="1621950"/>
            <a:ext cx="1128684" cy="1128684"/>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438815" y="1136074"/>
            <a:ext cx="6514075" cy="2995556"/>
          </a:xfrm>
          <a:prstGeom prst="rect">
            <a:avLst/>
          </a:prstGeom>
        </p:spPr>
        <p:txBody>
          <a:bodyPr vert="horz" lIns="0" tIns="0" rIns="0" bIns="0" numCol="1" rtlCol="0">
            <a:norm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Respect everybody </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Participate actively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Use technology responsibly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Be engaged </a:t>
            </a: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000" dirty="0">
              <a:effectLst/>
              <a:latin typeface="Sofia Pro Light" panose="020B060402020202020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2000" dirty="0">
                <a:effectLst/>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000" dirty="0">
              <a:effectLst/>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4286095"/>
            <a:ext cx="9144000" cy="805450"/>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8147721" y="4725946"/>
            <a:ext cx="710451" cy="230832"/>
          </a:xfrm>
          <a:prstGeom prst="rect">
            <a:avLst/>
          </a:prstGeom>
          <a:noFill/>
        </p:spPr>
        <p:txBody>
          <a:bodyPr wrap="none" rtlCol="0">
            <a:spAutoFit/>
          </a:bodyPr>
          <a:lstStyle/>
          <a:p>
            <a:r>
              <a:rPr lang="en-US" sz="9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83" y="4595027"/>
            <a:ext cx="1579872" cy="374353"/>
          </a:xfrm>
          <a:prstGeom prst="rect">
            <a:avLst/>
          </a:prstGeom>
        </p:spPr>
      </p:pic>
    </p:spTree>
    <p:extLst>
      <p:ext uri="{BB962C8B-B14F-4D97-AF65-F5344CB8AC3E}">
        <p14:creationId xmlns:p14="http://schemas.microsoft.com/office/powerpoint/2010/main" val="40136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28CA24-9FBD-4FDC-94F1-6B5E3579A7A0}"/>
              </a:ext>
            </a:extLst>
          </p:cNvPr>
          <p:cNvSpPr txBox="1">
            <a:spLocks/>
          </p:cNvSpPr>
          <p:nvPr/>
        </p:nvSpPr>
        <p:spPr>
          <a:xfrm>
            <a:off x="373216" y="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rPr>
              <a:t>What we’ll cover</a:t>
            </a:r>
          </a:p>
        </p:txBody>
      </p:sp>
      <p:sp>
        <p:nvSpPr>
          <p:cNvPr id="4" name="Content Placeholder 2">
            <a:extLst>
              <a:ext uri="{FF2B5EF4-FFF2-40B4-BE49-F238E27FC236}">
                <a16:creationId xmlns:a16="http://schemas.microsoft.com/office/drawing/2014/main" id="{9717ED05-F150-452C-8C4A-752BB595E173}"/>
              </a:ext>
            </a:extLst>
          </p:cNvPr>
          <p:cNvSpPr txBox="1">
            <a:spLocks/>
          </p:cNvSpPr>
          <p:nvPr/>
        </p:nvSpPr>
        <p:spPr>
          <a:xfrm>
            <a:off x="665421" y="800007"/>
            <a:ext cx="7302290" cy="339447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Clr>
                <a:srgbClr val="D83B2C"/>
              </a:buClr>
              <a:buNone/>
            </a:pPr>
            <a:r>
              <a:rPr lang="en-GB" sz="1650" dirty="0">
                <a:latin typeface="Sofia Pro Light" panose="020B0000000000000000" pitchFamily="34" charset="0"/>
              </a:rPr>
              <a:t>By the end of this workshop, you will be able to: </a:t>
            </a:r>
          </a:p>
          <a:p>
            <a:pPr fontAlgn="base">
              <a:lnSpc>
                <a:spcPct val="120000"/>
              </a:lnSpc>
              <a:buClr>
                <a:srgbClr val="D83B2C"/>
              </a:buClr>
            </a:pPr>
            <a:r>
              <a:rPr lang="en-US" sz="1650" dirty="0">
                <a:latin typeface="Sofia Pro Light" panose="020B0000000000000000" pitchFamily="34" charset="0"/>
              </a:rPr>
              <a:t>Identify the barriers people face in accessing opportunities as participants and volunteers in a community organisation</a:t>
            </a:r>
          </a:p>
          <a:p>
            <a:pPr fontAlgn="base">
              <a:lnSpc>
                <a:spcPct val="120000"/>
              </a:lnSpc>
              <a:buClr>
                <a:srgbClr val="D83B2C"/>
              </a:buClr>
            </a:pPr>
            <a:r>
              <a:rPr lang="en-US" sz="1650" dirty="0">
                <a:latin typeface="Sofia Pro Light" panose="020B0000000000000000" pitchFamily="34" charset="0"/>
              </a:rPr>
              <a:t>Understand the need for positive action</a:t>
            </a:r>
            <a:endParaRPr lang="en-US" sz="1650" dirty="0">
              <a:latin typeface="Sofia Pro Light" panose="020B0000000000000000" pitchFamily="34" charset="0"/>
              <a:cs typeface="Poppins SemiBold"/>
            </a:endParaRPr>
          </a:p>
          <a:p>
            <a:pPr fontAlgn="base">
              <a:lnSpc>
                <a:spcPct val="120000"/>
              </a:lnSpc>
              <a:buClr>
                <a:srgbClr val="D83B2C"/>
              </a:buClr>
            </a:pPr>
            <a:r>
              <a:rPr lang="en-US" sz="1650" dirty="0">
                <a:latin typeface="Sofia Pro Light" panose="020B0000000000000000" pitchFamily="34" charset="0"/>
              </a:rPr>
              <a:t>Outline the components of an inclusive community organisation</a:t>
            </a:r>
          </a:p>
          <a:p>
            <a:pPr fontAlgn="base">
              <a:lnSpc>
                <a:spcPct val="120000"/>
              </a:lnSpc>
              <a:buClr>
                <a:srgbClr val="D83B2C"/>
              </a:buClr>
            </a:pPr>
            <a:r>
              <a:rPr lang="en-US" sz="1650" dirty="0">
                <a:latin typeface="Sofia Pro Light" panose="020B0000000000000000" pitchFamily="34" charset="0"/>
              </a:rPr>
              <a:t>Identify how your community </a:t>
            </a:r>
            <a:r>
              <a:rPr lang="en-US" sz="1650" dirty="0" err="1">
                <a:latin typeface="Sofia Pro Light" panose="020B0000000000000000" pitchFamily="34" charset="0"/>
              </a:rPr>
              <a:t>organisation</a:t>
            </a:r>
            <a:r>
              <a:rPr lang="en-US" sz="1650" dirty="0">
                <a:latin typeface="Sofia Pro Light" panose="020B0000000000000000" pitchFamily="34" charset="0"/>
              </a:rPr>
              <a:t> can create a more positive environment that would enable a diverse range of people to be engaged and retained as participants and volunteers</a:t>
            </a:r>
            <a:endParaRPr lang="en-GB" sz="1650" dirty="0">
              <a:latin typeface="Sofia Pro Light" panose="020B0000000000000000" pitchFamily="34" charset="0"/>
            </a:endParaRPr>
          </a:p>
        </p:txBody>
      </p:sp>
    </p:spTree>
    <p:extLst>
      <p:ext uri="{BB962C8B-B14F-4D97-AF65-F5344CB8AC3E}">
        <p14:creationId xmlns:p14="http://schemas.microsoft.com/office/powerpoint/2010/main" val="2148824875"/>
      </p:ext>
    </p:extLst>
  </p:cSld>
  <p:clrMapOvr>
    <a:masterClrMapping/>
  </p:clrMapOvr>
  <mc:AlternateContent xmlns:mc="http://schemas.openxmlformats.org/markup-compatibility/2006" xmlns:p14="http://schemas.microsoft.com/office/powerpoint/2010/main">
    <mc:Choice Requires="p14">
      <p:transition spd="slow" p14:dur="2000" advTm="19788"/>
    </mc:Choice>
    <mc:Fallback xmlns="">
      <p:transition spd="slow" advTm="197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C8CD36-F4DC-44FE-8479-DF7D41BC36E0}"/>
              </a:ext>
            </a:extLst>
          </p:cNvPr>
          <p:cNvSpPr txBox="1">
            <a:spLocks/>
          </p:cNvSpPr>
          <p:nvPr/>
        </p:nvSpPr>
        <p:spPr>
          <a:xfrm>
            <a:off x="339648" y="298504"/>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2F336C"/>
                </a:solidFill>
                <a:latin typeface="Sofia Pro Semi Bold" panose="020B0000000000000000" pitchFamily="34" charset="0"/>
                <a:ea typeface="Tahoma" panose="020B0604030504040204" pitchFamily="34" charset="0"/>
                <a:cs typeface="Tahoma" panose="020B0604030504040204" pitchFamily="34" charset="0"/>
              </a:rPr>
              <a:t>Why is this important?</a:t>
            </a:r>
          </a:p>
        </p:txBody>
      </p:sp>
      <p:sp>
        <p:nvSpPr>
          <p:cNvPr id="4" name="Content Placeholder 8">
            <a:extLst>
              <a:ext uri="{FF2B5EF4-FFF2-40B4-BE49-F238E27FC236}">
                <a16:creationId xmlns:a16="http://schemas.microsoft.com/office/drawing/2014/main" id="{84E08865-EDBB-4DDC-A9D7-13B39B510BCF}"/>
              </a:ext>
            </a:extLst>
          </p:cNvPr>
          <p:cNvSpPr txBox="1">
            <a:spLocks/>
          </p:cNvSpPr>
          <p:nvPr/>
        </p:nvSpPr>
        <p:spPr>
          <a:xfrm>
            <a:off x="339648" y="1063229"/>
            <a:ext cx="4629167" cy="3394472"/>
          </a:xfrm>
          <a:prstGeom prst="rect">
            <a:avLst/>
          </a:prstGeom>
        </p:spPr>
        <p:txBody>
          <a:bodyPr lIns="68580" tIns="34290" rIns="68580" bIns="3429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Clr>
                <a:srgbClr val="D83B2C"/>
              </a:buClr>
              <a:buNone/>
            </a:pPr>
            <a:r>
              <a:rPr lang="en-GB" sz="1600" dirty="0">
                <a:latin typeface="Sofia Pro Semi Bold" panose="020B0000000000000000" pitchFamily="34" charset="0"/>
                <a:ea typeface="Tahoma" panose="020B0604030504040204" pitchFamily="34" charset="0"/>
                <a:cs typeface="Tahoma" panose="020B0604030504040204" pitchFamily="34" charset="0"/>
              </a:rPr>
              <a:t>Your time to share:</a:t>
            </a:r>
          </a:p>
          <a:p>
            <a:pPr marL="285750" lvl="1" indent="-285750">
              <a:buClr>
                <a:srgbClr val="D83B2C"/>
              </a:buClr>
            </a:pPr>
            <a:endParaRPr lang="en-GB" sz="1600" dirty="0">
              <a:latin typeface="Sofia Pro Semi Bold" panose="020B0000000000000000" pitchFamily="34" charset="0"/>
              <a:ea typeface="Tahoma" panose="020B0604030504040204" pitchFamily="34" charset="0"/>
              <a:cs typeface="Tahoma" panose="020B0604030504040204" pitchFamily="34" charset="0"/>
            </a:endParaRPr>
          </a:p>
          <a:p>
            <a:pPr marL="285750" lvl="1" indent="-285750">
              <a:buClr>
                <a:srgbClr val="D83B2C"/>
              </a:buClr>
            </a:pPr>
            <a:r>
              <a:rPr lang="en-GB" sz="1600" dirty="0">
                <a:latin typeface="Sofia Pro Regular" panose="020B0604020202020204" charset="0"/>
                <a:ea typeface="Tahoma"/>
                <a:cs typeface="Tahoma"/>
              </a:rPr>
              <a:t>What does  </a:t>
            </a:r>
            <a:r>
              <a:rPr lang="en-GB" sz="1600" b="1" dirty="0">
                <a:solidFill>
                  <a:srgbClr val="B70050"/>
                </a:solidFill>
                <a:latin typeface="Sofia Pro Regular" panose="020B0604020202020204" charset="0"/>
                <a:ea typeface="Tahoma"/>
                <a:cs typeface="Tahoma"/>
              </a:rPr>
              <a:t>“</a:t>
            </a:r>
            <a:r>
              <a:rPr lang="en-GB" sz="1600" b="1" dirty="0">
                <a:solidFill>
                  <a:srgbClr val="D83B2C"/>
                </a:solidFill>
                <a:latin typeface="Sofia Pro Regular" panose="020B0604020202020204" charset="0"/>
                <a:ea typeface="Tahoma"/>
                <a:cs typeface="Tahoma"/>
              </a:rPr>
              <a:t>Inclusive”</a:t>
            </a:r>
            <a:r>
              <a:rPr lang="en-GB" sz="1600" b="1" dirty="0">
                <a:solidFill>
                  <a:srgbClr val="B70050"/>
                </a:solidFill>
                <a:latin typeface="Sofia Pro Regular" panose="020B0604020202020204" charset="0"/>
                <a:ea typeface="Tahoma"/>
                <a:cs typeface="Tahoma"/>
              </a:rPr>
              <a:t> </a:t>
            </a:r>
            <a:r>
              <a:rPr lang="en-GB" sz="1600" dirty="0">
                <a:latin typeface="Sofia Pro Regular" panose="020B0604020202020204" charset="0"/>
                <a:ea typeface="Tahoma"/>
                <a:cs typeface="Tahoma"/>
              </a:rPr>
              <a:t>mean to you?</a:t>
            </a:r>
            <a:endParaRPr lang="en-GB" sz="1600" b="1" dirty="0">
              <a:solidFill>
                <a:srgbClr val="9F0940"/>
              </a:solidFill>
              <a:latin typeface="Sofia Pro Regular" panose="020B0604020202020204" charset="0"/>
              <a:ea typeface="Tahoma"/>
              <a:cs typeface="Tahoma"/>
            </a:endParaRPr>
          </a:p>
          <a:p>
            <a:pPr marL="285750" lvl="1" indent="-285750">
              <a:buClr>
                <a:srgbClr val="D83B2C"/>
              </a:buClr>
            </a:pPr>
            <a:endParaRPr lang="en-GB" sz="1600" b="1" dirty="0">
              <a:latin typeface="Sofia Pro Regular" panose="020B0604020202020204" charset="0"/>
              <a:ea typeface="Tahoma" panose="020B0604030504040204" pitchFamily="34" charset="0"/>
              <a:cs typeface="Tahoma" panose="020B0604030504040204" pitchFamily="34" charset="0"/>
            </a:endParaRPr>
          </a:p>
          <a:p>
            <a:pPr marL="285750" lvl="1" indent="-285750">
              <a:buClr>
                <a:srgbClr val="D83B2C"/>
              </a:buClr>
            </a:pPr>
            <a:r>
              <a:rPr lang="en-GB" sz="1600" dirty="0">
                <a:latin typeface="Sofia Pro Regular" panose="020B0604020202020204" charset="0"/>
                <a:ea typeface="Tahoma" panose="020B0604030504040204" pitchFamily="34" charset="0"/>
                <a:cs typeface="Tahoma" panose="020B0604030504040204" pitchFamily="34" charset="0"/>
              </a:rPr>
              <a:t>Why would this </a:t>
            </a:r>
            <a:r>
              <a:rPr lang="en-GB" sz="1600" b="1" dirty="0">
                <a:solidFill>
                  <a:srgbClr val="D83B2C"/>
                </a:solidFill>
                <a:latin typeface="Sofia Pro Regular" panose="020B0604020202020204" charset="0"/>
                <a:ea typeface="Tahoma" panose="020B0604030504040204" pitchFamily="34" charset="0"/>
                <a:cs typeface="Tahoma" panose="020B0604030504040204" pitchFamily="34" charset="0"/>
              </a:rPr>
              <a:t>approach</a:t>
            </a:r>
            <a:r>
              <a:rPr lang="en-GB" sz="1600" dirty="0">
                <a:latin typeface="Sofia Pro Regular" panose="020B0604020202020204" charset="0"/>
                <a:ea typeface="Tahoma" panose="020B0604030504040204" pitchFamily="34" charset="0"/>
                <a:cs typeface="Tahoma" panose="020B0604030504040204" pitchFamily="34" charset="0"/>
              </a:rPr>
              <a:t> benefit your organisation? </a:t>
            </a:r>
          </a:p>
          <a:p>
            <a:pPr marL="285750" lvl="1" indent="-285750">
              <a:buClr>
                <a:srgbClr val="D83B2C"/>
              </a:buClr>
            </a:pPr>
            <a:endParaRPr lang="en-GB" sz="1600" dirty="0">
              <a:latin typeface="Sofia Pro Regular" panose="020B0604020202020204" charset="0"/>
              <a:ea typeface="Tahoma" panose="020B0604030504040204" pitchFamily="34" charset="0"/>
              <a:cs typeface="Tahoma" panose="020B0604030504040204" pitchFamily="34" charset="0"/>
            </a:endParaRPr>
          </a:p>
          <a:p>
            <a:pPr marL="285750" lvl="1" indent="-285750">
              <a:buClr>
                <a:srgbClr val="D83B2C"/>
              </a:buClr>
            </a:pPr>
            <a:r>
              <a:rPr lang="en-GB" sz="1600" b="1" dirty="0">
                <a:solidFill>
                  <a:srgbClr val="D83B2C"/>
                </a:solidFill>
                <a:latin typeface="Sofia Pro Regular" panose="020B0604020202020204" charset="0"/>
                <a:ea typeface="Tahoma" panose="020B0604030504040204" pitchFamily="34" charset="0"/>
                <a:cs typeface="Tahoma" panose="020B0604030504040204" pitchFamily="34" charset="0"/>
              </a:rPr>
              <a:t>Who</a:t>
            </a:r>
            <a:r>
              <a:rPr lang="en-GB" sz="1600" b="1" dirty="0">
                <a:solidFill>
                  <a:srgbClr val="B70050"/>
                </a:solidFill>
                <a:latin typeface="Sofia Pro Regular" panose="020B0604020202020204" charset="0"/>
                <a:ea typeface="Tahoma" panose="020B0604030504040204" pitchFamily="34" charset="0"/>
                <a:cs typeface="Tahoma" panose="020B0604030504040204" pitchFamily="34" charset="0"/>
              </a:rPr>
              <a:t> </a:t>
            </a:r>
            <a:r>
              <a:rPr lang="en-GB" sz="1600" dirty="0">
                <a:latin typeface="Sofia Pro Regular" panose="020B0604020202020204" charset="0"/>
                <a:ea typeface="Tahoma" panose="020B0604030504040204" pitchFamily="34" charset="0"/>
                <a:cs typeface="Tahoma" panose="020B0604030504040204" pitchFamily="34" charset="0"/>
              </a:rPr>
              <a:t>do you want to </a:t>
            </a:r>
            <a:r>
              <a:rPr lang="en-GB" sz="1600" b="1" dirty="0">
                <a:solidFill>
                  <a:srgbClr val="D83B2C"/>
                </a:solidFill>
                <a:latin typeface="Sofia Pro Regular" panose="020B0604020202020204" charset="0"/>
                <a:ea typeface="Tahoma" panose="020B0604030504040204" pitchFamily="34" charset="0"/>
                <a:cs typeface="Tahoma" panose="020B0604030504040204" pitchFamily="34" charset="0"/>
              </a:rPr>
              <a:t>reach</a:t>
            </a:r>
            <a:r>
              <a:rPr lang="en-GB" sz="1600" b="1" dirty="0">
                <a:solidFill>
                  <a:srgbClr val="B70050"/>
                </a:solidFill>
                <a:latin typeface="Sofia Pro Regular" panose="020B0604020202020204" charset="0"/>
                <a:ea typeface="Tahoma" panose="020B0604030504040204" pitchFamily="34" charset="0"/>
                <a:cs typeface="Tahoma" panose="020B0604030504040204" pitchFamily="34" charset="0"/>
              </a:rPr>
              <a:t> </a:t>
            </a:r>
            <a:r>
              <a:rPr lang="en-GB" sz="1600" dirty="0">
                <a:latin typeface="Sofia Pro Regular" panose="020B0604020202020204" charset="0"/>
                <a:ea typeface="Tahoma" panose="020B0604030504040204" pitchFamily="34" charset="0"/>
                <a:cs typeface="Tahoma" panose="020B0604030504040204" pitchFamily="34" charset="0"/>
              </a:rPr>
              <a:t>that you currently don’t?</a:t>
            </a:r>
          </a:p>
          <a:p>
            <a:pPr marL="0" indent="0">
              <a:buNone/>
            </a:pPr>
            <a:endParaRPr lang="en-GB" sz="1600" dirty="0">
              <a:latin typeface="Poppins SemiBold"/>
              <a:ea typeface="Tahoma" panose="020B0604030504040204" pitchFamily="34" charset="0"/>
              <a:cs typeface="Tahoma" panose="020B0604030504040204" pitchFamily="34" charset="0"/>
            </a:endParaRPr>
          </a:p>
          <a:p>
            <a:endParaRPr lang="en-GB" sz="1600" dirty="0">
              <a:latin typeface="Poppins SemiBold"/>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4537D9C0-5F3B-4311-9EDE-45E097B46107}"/>
              </a:ext>
            </a:extLst>
          </p:cNvPr>
          <p:cNvSpPr txBox="1">
            <a:spLocks/>
          </p:cNvSpPr>
          <p:nvPr/>
        </p:nvSpPr>
        <p:spPr>
          <a:xfrm>
            <a:off x="5657340" y="4339971"/>
            <a:ext cx="1447056" cy="85725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3200" b="1" kern="1200">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endParaRPr lang="en-GB" sz="2100" b="0" dirty="0">
              <a:solidFill>
                <a:schemeClr val="bg1"/>
              </a:solidFill>
              <a:latin typeface="Poppins SemiBold"/>
            </a:endParaRPr>
          </a:p>
        </p:txBody>
      </p:sp>
      <p:pic>
        <p:nvPicPr>
          <p:cNvPr id="7" name="Picture 5">
            <a:extLst>
              <a:ext uri="{FF2B5EF4-FFF2-40B4-BE49-F238E27FC236}">
                <a16:creationId xmlns:a16="http://schemas.microsoft.com/office/drawing/2014/main" id="{F6D521E5-FB76-6BCD-C5A5-88850D203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660" r="13660"/>
          <a:stretch/>
        </p:blipFill>
        <p:spPr>
          <a:xfrm>
            <a:off x="5041973" y="892519"/>
            <a:ext cx="3665572" cy="3358462"/>
          </a:xfrm>
          <a:prstGeom prst="rect">
            <a:avLst/>
          </a:prstGeom>
        </p:spPr>
      </p:pic>
      <p:pic>
        <p:nvPicPr>
          <p:cNvPr id="2" name="Picture 1" descr="A black square with orange border&#10;&#10;Description automatically generated">
            <a:extLst>
              <a:ext uri="{FF2B5EF4-FFF2-40B4-BE49-F238E27FC236}">
                <a16:creationId xmlns:a16="http://schemas.microsoft.com/office/drawing/2014/main" id="{021CC2C3-B007-E5FF-E183-7EF934C348B2}"/>
              </a:ext>
            </a:extLst>
          </p:cNvPr>
          <p:cNvPicPr>
            <a:picLocks noChangeAspect="1"/>
          </p:cNvPicPr>
          <p:nvPr/>
        </p:nvPicPr>
        <p:blipFill rotWithShape="1">
          <a:blip r:embed="rId5">
            <a:extLst>
              <a:ext uri="{28A0092B-C50C-407E-A947-70E740481C1C}">
                <a14:useLocalDpi xmlns:a14="http://schemas.microsoft.com/office/drawing/2010/main" val="0"/>
              </a:ext>
            </a:extLst>
          </a:blip>
          <a:srcRect t="6116"/>
          <a:stretch/>
        </p:blipFill>
        <p:spPr>
          <a:xfrm>
            <a:off x="5041973" y="750498"/>
            <a:ext cx="4016563" cy="3770913"/>
          </a:xfrm>
          <a:prstGeom prst="rect">
            <a:avLst/>
          </a:prstGeom>
        </p:spPr>
      </p:pic>
      <p:sp>
        <p:nvSpPr>
          <p:cNvPr id="8" name="Oval 7">
            <a:extLst>
              <a:ext uri="{FF2B5EF4-FFF2-40B4-BE49-F238E27FC236}">
                <a16:creationId xmlns:a16="http://schemas.microsoft.com/office/drawing/2014/main" id="{DFE45346-997D-8B54-458D-CCA161E2CD4B}"/>
              </a:ext>
            </a:extLst>
          </p:cNvPr>
          <p:cNvSpPr/>
          <p:nvPr/>
        </p:nvSpPr>
        <p:spPr>
          <a:xfrm>
            <a:off x="8251955" y="692293"/>
            <a:ext cx="652364" cy="6523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117425"/>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C8CD36-F4DC-44FE-8479-DF7D41BC36E0}"/>
              </a:ext>
            </a:extLst>
          </p:cNvPr>
          <p:cNvSpPr txBox="1">
            <a:spLocks/>
          </p:cNvSpPr>
          <p:nvPr/>
        </p:nvSpPr>
        <p:spPr>
          <a:xfrm>
            <a:off x="339648" y="300719"/>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ea typeface="Tahoma" panose="020B0604030504040204" pitchFamily="34" charset="0"/>
                <a:cs typeface="Tahoma" panose="020B0604030504040204" pitchFamily="34" charset="0"/>
              </a:rPr>
              <a:t>What are the benefits of this approach?</a:t>
            </a:r>
          </a:p>
        </p:txBody>
      </p:sp>
      <p:sp>
        <p:nvSpPr>
          <p:cNvPr id="4" name="Content Placeholder 8">
            <a:extLst>
              <a:ext uri="{FF2B5EF4-FFF2-40B4-BE49-F238E27FC236}">
                <a16:creationId xmlns:a16="http://schemas.microsoft.com/office/drawing/2014/main" id="{84E08865-EDBB-4DDC-A9D7-13B39B510BCF}"/>
              </a:ext>
            </a:extLst>
          </p:cNvPr>
          <p:cNvSpPr txBox="1">
            <a:spLocks/>
          </p:cNvSpPr>
          <p:nvPr/>
        </p:nvSpPr>
        <p:spPr>
          <a:xfrm>
            <a:off x="339648" y="1063229"/>
            <a:ext cx="6518352" cy="3394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Sofia Pro Regular" panose="020B0604020202020204" charset="0"/>
                <a:ea typeface="Tahoma" panose="020B0604030504040204" pitchFamily="34" charset="0"/>
                <a:cs typeface="Tahoma" panose="020B0604030504040204" pitchFamily="34" charset="0"/>
              </a:rPr>
              <a:t>Attract and retain more people</a:t>
            </a:r>
          </a:p>
          <a:p>
            <a:r>
              <a:rPr lang="en-GB" sz="1600" dirty="0">
                <a:latin typeface="Sofia Pro Regular" panose="020B0604020202020204" charset="0"/>
                <a:ea typeface="Tahoma" panose="020B0604030504040204" pitchFamily="34" charset="0"/>
                <a:cs typeface="Tahoma" panose="020B0604030504040204" pitchFamily="34" charset="0"/>
              </a:rPr>
              <a:t>Widen your talent pool</a:t>
            </a:r>
          </a:p>
          <a:p>
            <a:r>
              <a:rPr lang="en-GB" sz="1600" dirty="0">
                <a:latin typeface="Sofia Pro Regular" panose="020B0604020202020204" charset="0"/>
                <a:ea typeface="Tahoma" panose="020B0604030504040204" pitchFamily="34" charset="0"/>
                <a:cs typeface="Tahoma" panose="020B0604030504040204" pitchFamily="34" charset="0"/>
              </a:rPr>
              <a:t>New ideas and perspectives from peoples lived experiences</a:t>
            </a:r>
          </a:p>
          <a:p>
            <a:r>
              <a:rPr lang="en-GB" sz="1600" dirty="0">
                <a:latin typeface="Sofia Pro Regular" panose="020B0604020202020204" charset="0"/>
                <a:ea typeface="Tahoma" panose="020B0604030504040204" pitchFamily="34" charset="0"/>
                <a:cs typeface="Tahoma" panose="020B0604030504040204" pitchFamily="34" charset="0"/>
              </a:rPr>
              <a:t>Enhance your reputation</a:t>
            </a:r>
          </a:p>
          <a:p>
            <a:r>
              <a:rPr lang="en-GB" sz="1600" dirty="0">
                <a:latin typeface="Sofia Pro Regular" panose="020B0604020202020204" charset="0"/>
                <a:ea typeface="Tahoma" panose="020B0604030504040204" pitchFamily="34" charset="0"/>
                <a:cs typeface="Tahoma" panose="020B0604030504040204" pitchFamily="34" charset="0"/>
              </a:rPr>
              <a:t>Build stronger links with your local community</a:t>
            </a:r>
          </a:p>
          <a:p>
            <a:r>
              <a:rPr lang="en-GB" sz="1600" dirty="0">
                <a:latin typeface="Sofia Pro Regular" panose="020B0604020202020204" charset="0"/>
                <a:ea typeface="Tahoma" panose="020B0604030504040204" pitchFamily="34" charset="0"/>
                <a:cs typeface="Tahoma" panose="020B0604030504040204" pitchFamily="34" charset="0"/>
              </a:rPr>
              <a:t>Increase your income</a:t>
            </a:r>
          </a:p>
          <a:p>
            <a:r>
              <a:rPr lang="en-GB" sz="1600" dirty="0">
                <a:latin typeface="Sofia Pro Regular" panose="020B0604020202020204" charset="0"/>
                <a:ea typeface="Tahoma" panose="020B0604030504040204" pitchFamily="34" charset="0"/>
                <a:cs typeface="Tahoma" panose="020B0604030504040204" pitchFamily="34" charset="0"/>
              </a:rPr>
              <a:t>Create new funding opportunities </a:t>
            </a:r>
          </a:p>
          <a:p>
            <a:endParaRPr lang="en-GB" sz="1600" dirty="0">
              <a:latin typeface="Sofia Pro Regular" panose="020B0604020202020204" charset="0"/>
              <a:ea typeface="Tahoma" panose="020B0604030504040204" pitchFamily="34" charset="0"/>
              <a:cs typeface="Tahoma" panose="020B0604030504040204" pitchFamily="34" charset="0"/>
            </a:endParaRPr>
          </a:p>
        </p:txBody>
      </p:sp>
      <p:pic>
        <p:nvPicPr>
          <p:cNvPr id="7" name="Graphic 6" descr="Badge Tick with solid fill">
            <a:extLst>
              <a:ext uri="{FF2B5EF4-FFF2-40B4-BE49-F238E27FC236}">
                <a16:creationId xmlns:a16="http://schemas.microsoft.com/office/drawing/2014/main" id="{0C44CBDF-5396-4B0E-916A-587C0F162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7468" y="2015347"/>
            <a:ext cx="632501" cy="632501"/>
          </a:xfrm>
          <a:prstGeom prst="rect">
            <a:avLst/>
          </a:prstGeom>
        </p:spPr>
      </p:pic>
      <p:pic>
        <p:nvPicPr>
          <p:cNvPr id="9" name="Graphic 8" descr="Good Idea with solid fill">
            <a:extLst>
              <a:ext uri="{FF2B5EF4-FFF2-40B4-BE49-F238E27FC236}">
                <a16:creationId xmlns:a16="http://schemas.microsoft.com/office/drawing/2014/main" id="{3E78A6C4-84A7-439F-B9C3-CB77651516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7468" y="2748490"/>
            <a:ext cx="685800" cy="685800"/>
          </a:xfrm>
          <a:prstGeom prst="rect">
            <a:avLst/>
          </a:prstGeom>
        </p:spPr>
      </p:pic>
      <p:pic>
        <p:nvPicPr>
          <p:cNvPr id="11" name="Graphic 10" descr="Coins with solid fill">
            <a:extLst>
              <a:ext uri="{FF2B5EF4-FFF2-40B4-BE49-F238E27FC236}">
                <a16:creationId xmlns:a16="http://schemas.microsoft.com/office/drawing/2014/main" id="{AFD0A37D-8BB5-438D-9D2E-78DDAAC749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8552" y="2056285"/>
            <a:ext cx="685800" cy="685800"/>
          </a:xfrm>
          <a:prstGeom prst="rect">
            <a:avLst/>
          </a:prstGeom>
        </p:spPr>
      </p:pic>
      <p:pic>
        <p:nvPicPr>
          <p:cNvPr id="13" name="Graphic 12" descr="Megaphone with solid fill">
            <a:extLst>
              <a:ext uri="{FF2B5EF4-FFF2-40B4-BE49-F238E27FC236}">
                <a16:creationId xmlns:a16="http://schemas.microsoft.com/office/drawing/2014/main" id="{C81BC9BD-D841-440D-9DF4-F041850413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6232" y="2029424"/>
            <a:ext cx="685800" cy="685800"/>
          </a:xfrm>
          <a:prstGeom prst="rect">
            <a:avLst/>
          </a:prstGeom>
        </p:spPr>
      </p:pic>
      <p:pic>
        <p:nvPicPr>
          <p:cNvPr id="15" name="Graphic 14" descr="Group of people with solid fill">
            <a:extLst>
              <a:ext uri="{FF2B5EF4-FFF2-40B4-BE49-F238E27FC236}">
                <a16:creationId xmlns:a16="http://schemas.microsoft.com/office/drawing/2014/main" id="{B327E8C0-CCED-4EE0-85A9-8FA8ACE947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90050" y="1275826"/>
            <a:ext cx="685800" cy="685800"/>
          </a:xfrm>
          <a:prstGeom prst="rect">
            <a:avLst/>
          </a:prstGeom>
        </p:spPr>
      </p:pic>
    </p:spTree>
    <p:extLst>
      <p:ext uri="{BB962C8B-B14F-4D97-AF65-F5344CB8AC3E}">
        <p14:creationId xmlns:p14="http://schemas.microsoft.com/office/powerpoint/2010/main" val="1890243658"/>
      </p:ext>
    </p:extLst>
  </p:cSld>
  <p:clrMapOvr>
    <a:masterClrMapping/>
  </p:clrMapOvr>
  <mc:AlternateContent xmlns:mc="http://schemas.openxmlformats.org/markup-compatibility/2006" xmlns:p14="http://schemas.microsoft.com/office/powerpoint/2010/main">
    <mc:Choice Requires="p14">
      <p:transition spd="slow" p14:dur="2000" advTm="21699"/>
    </mc:Choice>
    <mc:Fallback xmlns="">
      <p:transition spd="slow" advTm="2169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7F7C95-B654-4560-8C19-FCBB7A777F7C}"/>
              </a:ext>
            </a:extLst>
          </p:cNvPr>
          <p:cNvSpPr txBox="1">
            <a:spLocks/>
          </p:cNvSpPr>
          <p:nvPr/>
        </p:nvSpPr>
        <p:spPr>
          <a:xfrm>
            <a:off x="342900" y="301778"/>
            <a:ext cx="42291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ea typeface="Tahoma" panose="020B0604030504040204" pitchFamily="34" charset="0"/>
                <a:cs typeface="Poppins SemiBold" panose="00000700000000000000" pitchFamily="2" charset="0"/>
              </a:rPr>
              <a:t>Your Organisation </a:t>
            </a:r>
          </a:p>
        </p:txBody>
      </p:sp>
      <p:pic>
        <p:nvPicPr>
          <p:cNvPr id="10" name="Picture 2">
            <a:extLst>
              <a:ext uri="{FF2B5EF4-FFF2-40B4-BE49-F238E27FC236}">
                <a16:creationId xmlns:a16="http://schemas.microsoft.com/office/drawing/2014/main" id="{B7576E08-59FC-4EAB-B403-212DA6D66120}"/>
              </a:ext>
            </a:extLst>
          </p:cNvPr>
          <p:cNvPicPr>
            <a:picLocks noChangeAspect="1" noChangeArrowheads="1"/>
          </p:cNvPicPr>
          <p:nvPr/>
        </p:nvPicPr>
        <p:blipFill>
          <a:blip r:embed="rId3"/>
          <a:srcRect/>
          <a:stretch/>
        </p:blipFill>
        <p:spPr bwMode="auto">
          <a:xfrm>
            <a:off x="3164282" y="1826525"/>
            <a:ext cx="3199606" cy="2428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square with orange border&#10;&#10;Description automatically generated">
            <a:extLst>
              <a:ext uri="{FF2B5EF4-FFF2-40B4-BE49-F238E27FC236}">
                <a16:creationId xmlns:a16="http://schemas.microsoft.com/office/drawing/2014/main" id="{1DA4F849-3097-3A8B-5AC1-B2293F21C708}"/>
              </a:ext>
            </a:extLst>
          </p:cNvPr>
          <p:cNvPicPr>
            <a:picLocks noChangeAspect="1"/>
          </p:cNvPicPr>
          <p:nvPr/>
        </p:nvPicPr>
        <p:blipFill rotWithShape="1">
          <a:blip r:embed="rId4">
            <a:extLst>
              <a:ext uri="{28A0092B-C50C-407E-A947-70E740481C1C}">
                <a14:useLocalDpi xmlns:a14="http://schemas.microsoft.com/office/drawing/2010/main" val="0"/>
              </a:ext>
            </a:extLst>
          </a:blip>
          <a:srcRect l="5576" t="6115" r="5314" b="6348"/>
          <a:stretch/>
        </p:blipFill>
        <p:spPr>
          <a:xfrm>
            <a:off x="3164282" y="1817816"/>
            <a:ext cx="3312087" cy="2563986"/>
          </a:xfrm>
          <a:prstGeom prst="rect">
            <a:avLst/>
          </a:prstGeom>
        </p:spPr>
      </p:pic>
      <p:sp>
        <p:nvSpPr>
          <p:cNvPr id="11" name="Hexagon 10">
            <a:extLst>
              <a:ext uri="{FF2B5EF4-FFF2-40B4-BE49-F238E27FC236}">
                <a16:creationId xmlns:a16="http://schemas.microsoft.com/office/drawing/2014/main" id="{CB478DE4-9DE4-4054-8E74-DCB41CD48BA9}"/>
              </a:ext>
            </a:extLst>
          </p:cNvPr>
          <p:cNvSpPr/>
          <p:nvPr/>
        </p:nvSpPr>
        <p:spPr>
          <a:xfrm>
            <a:off x="1262705" y="3008730"/>
            <a:ext cx="1614194" cy="1324451"/>
          </a:xfrm>
          <a:prstGeom prst="hexagon">
            <a:avLst/>
          </a:prstGeom>
          <a:solidFill>
            <a:srgbClr val="861E61"/>
          </a:solidFill>
          <a:ln>
            <a:solidFill>
              <a:srgbClr val="A45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4. Does your community feel that your organisation is accessible to them?</a:t>
            </a:r>
          </a:p>
        </p:txBody>
      </p:sp>
      <p:sp>
        <p:nvSpPr>
          <p:cNvPr id="6" name="Hexagon 5">
            <a:extLst>
              <a:ext uri="{FF2B5EF4-FFF2-40B4-BE49-F238E27FC236}">
                <a16:creationId xmlns:a16="http://schemas.microsoft.com/office/drawing/2014/main" id="{2B35471B-B5EA-4998-A6FC-5777F502931E}"/>
              </a:ext>
            </a:extLst>
          </p:cNvPr>
          <p:cNvSpPr/>
          <p:nvPr/>
        </p:nvSpPr>
        <p:spPr>
          <a:xfrm>
            <a:off x="1643785" y="1258786"/>
            <a:ext cx="1674030" cy="1324451"/>
          </a:xfrm>
          <a:prstGeom prst="hexagon">
            <a:avLst/>
          </a:prstGeom>
          <a:solidFill>
            <a:srgbClr val="D8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2. Are you representative of the local community?</a:t>
            </a:r>
          </a:p>
        </p:txBody>
      </p:sp>
      <p:sp>
        <p:nvSpPr>
          <p:cNvPr id="7" name="Hexagon 6">
            <a:extLst>
              <a:ext uri="{FF2B5EF4-FFF2-40B4-BE49-F238E27FC236}">
                <a16:creationId xmlns:a16="http://schemas.microsoft.com/office/drawing/2014/main" id="{91829233-84FE-433B-8580-54D93363D95C}"/>
              </a:ext>
            </a:extLst>
          </p:cNvPr>
          <p:cNvSpPr/>
          <p:nvPr/>
        </p:nvSpPr>
        <p:spPr>
          <a:xfrm>
            <a:off x="6696627" y="3008731"/>
            <a:ext cx="1666947" cy="1324451"/>
          </a:xfrm>
          <a:prstGeom prst="hexagon">
            <a:avLst/>
          </a:prstGeom>
          <a:solidFill>
            <a:srgbClr val="F3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5. Who are your community influencers?</a:t>
            </a:r>
          </a:p>
        </p:txBody>
      </p:sp>
      <p:sp>
        <p:nvSpPr>
          <p:cNvPr id="8" name="Hexagon 7">
            <a:extLst>
              <a:ext uri="{FF2B5EF4-FFF2-40B4-BE49-F238E27FC236}">
                <a16:creationId xmlns:a16="http://schemas.microsoft.com/office/drawing/2014/main" id="{8D0C2221-BF12-491B-9AF1-41A6DC81D799}"/>
              </a:ext>
            </a:extLst>
          </p:cNvPr>
          <p:cNvSpPr/>
          <p:nvPr/>
        </p:nvSpPr>
        <p:spPr>
          <a:xfrm>
            <a:off x="3925428" y="759427"/>
            <a:ext cx="1663134" cy="1324451"/>
          </a:xfrm>
          <a:prstGeom prst="hexagon">
            <a:avLst/>
          </a:prstGeom>
          <a:solidFill>
            <a:srgbClr val="363A7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GB" sz="1200" b="1" dirty="0">
                <a:latin typeface="Sofia Pro Regular" panose="020B0604020202020204" charset="0"/>
              </a:rPr>
              <a:t>1. Who is your </a:t>
            </a:r>
            <a:endParaRPr lang="en-US" sz="1200" dirty="0">
              <a:latin typeface="Sofia Pro Regular" panose="020B0604020202020204" charset="0"/>
            </a:endParaRPr>
          </a:p>
          <a:p>
            <a:pPr algn="ctr"/>
            <a:r>
              <a:rPr lang="en-GB" sz="1200" b="1" dirty="0">
                <a:latin typeface="Sofia Pro Regular" panose="020B0604020202020204" charset="0"/>
              </a:rPr>
              <a:t>organisation community?</a:t>
            </a:r>
            <a:endParaRPr lang="en-GB" sz="1200" dirty="0">
              <a:latin typeface="Sofia Pro Regular" panose="020B0604020202020204" charset="0"/>
            </a:endParaRPr>
          </a:p>
        </p:txBody>
      </p:sp>
      <p:sp>
        <p:nvSpPr>
          <p:cNvPr id="9" name="Hexagon 8">
            <a:extLst>
              <a:ext uri="{FF2B5EF4-FFF2-40B4-BE49-F238E27FC236}">
                <a16:creationId xmlns:a16="http://schemas.microsoft.com/office/drawing/2014/main" id="{E9436188-259D-4B18-92A0-954B0DE18883}"/>
              </a:ext>
            </a:extLst>
          </p:cNvPr>
          <p:cNvSpPr/>
          <p:nvPr/>
        </p:nvSpPr>
        <p:spPr>
          <a:xfrm>
            <a:off x="6210355" y="1258786"/>
            <a:ext cx="1674030" cy="1324451"/>
          </a:xfrm>
          <a:prstGeom prst="hexagon">
            <a:avLst/>
          </a:prstGeom>
          <a:solidFill>
            <a:srgbClr val="3A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3. Does your organisation feel part of the local community?</a:t>
            </a:r>
          </a:p>
        </p:txBody>
      </p:sp>
    </p:spTree>
    <p:extLst>
      <p:ext uri="{BB962C8B-B14F-4D97-AF65-F5344CB8AC3E}">
        <p14:creationId xmlns:p14="http://schemas.microsoft.com/office/powerpoint/2010/main" val="3418260190"/>
      </p:ext>
    </p:extLst>
  </p:cSld>
  <p:clrMapOvr>
    <a:masterClrMapping/>
  </p:clrMapOvr>
  <mc:AlternateContent xmlns:mc="http://schemas.openxmlformats.org/markup-compatibility/2006" xmlns:p14="http://schemas.microsoft.com/office/powerpoint/2010/main">
    <mc:Choice Requires="p14">
      <p:transition spd="slow" p14:dur="2000" advTm="62621"/>
    </mc:Choice>
    <mc:Fallback xmlns="">
      <p:transition spd="slow" advTm="6262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367DE4-417D-4E73-BDB5-33C41FCCEBBA}"/>
              </a:ext>
            </a:extLst>
          </p:cNvPr>
          <p:cNvSpPr txBox="1">
            <a:spLocks/>
          </p:cNvSpPr>
          <p:nvPr/>
        </p:nvSpPr>
        <p:spPr>
          <a:xfrm>
            <a:off x="342900" y="293069"/>
            <a:ext cx="61722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200" b="1" dirty="0">
                <a:solidFill>
                  <a:srgbClr val="363A72"/>
                </a:solidFill>
                <a:latin typeface="Sofia Pro Semi Bold" panose="020B0000000000000000" pitchFamily="34" charset="0"/>
                <a:ea typeface="Tahoma" panose="020B0604030504040204" pitchFamily="34" charset="0"/>
                <a:cs typeface="Tahoma" panose="020B0604030504040204" pitchFamily="34" charset="0"/>
              </a:rPr>
              <a:t>Are we proactive?</a:t>
            </a:r>
          </a:p>
        </p:txBody>
      </p:sp>
      <p:sp>
        <p:nvSpPr>
          <p:cNvPr id="6" name="Arrow: Pentagon 5">
            <a:extLst>
              <a:ext uri="{FF2B5EF4-FFF2-40B4-BE49-F238E27FC236}">
                <a16:creationId xmlns:a16="http://schemas.microsoft.com/office/drawing/2014/main" id="{7071478D-C0C6-4BAF-99E2-D45DEFD7CE28}"/>
              </a:ext>
            </a:extLst>
          </p:cNvPr>
          <p:cNvSpPr/>
          <p:nvPr/>
        </p:nvSpPr>
        <p:spPr>
          <a:xfrm>
            <a:off x="1126937" y="1147202"/>
            <a:ext cx="1959307" cy="2362356"/>
          </a:xfrm>
          <a:prstGeom prst="homePlate">
            <a:avLst/>
          </a:prstGeom>
          <a:solidFill>
            <a:srgbClr val="861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“You can’t join our organisation because…”</a:t>
            </a:r>
          </a:p>
        </p:txBody>
      </p:sp>
      <p:sp>
        <p:nvSpPr>
          <p:cNvPr id="7" name="Arrow: Pentagon 6">
            <a:extLst>
              <a:ext uri="{FF2B5EF4-FFF2-40B4-BE49-F238E27FC236}">
                <a16:creationId xmlns:a16="http://schemas.microsoft.com/office/drawing/2014/main" id="{E6330342-7F02-4DCF-9C42-3E56E018D3D6}"/>
              </a:ext>
            </a:extLst>
          </p:cNvPr>
          <p:cNvSpPr/>
          <p:nvPr/>
        </p:nvSpPr>
        <p:spPr>
          <a:xfrm>
            <a:off x="3583095" y="1127981"/>
            <a:ext cx="2087587" cy="2362709"/>
          </a:xfrm>
          <a:prstGeom prst="homePlate">
            <a:avLst/>
          </a:prstGeom>
          <a:solidFill>
            <a:srgbClr val="3A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Sofia Pro Regular" panose="020B0604020202020204" charset="0"/>
              </a:rPr>
              <a:t>“Our doors are always open… we never turn anyone away”</a:t>
            </a:r>
          </a:p>
        </p:txBody>
      </p:sp>
      <p:sp>
        <p:nvSpPr>
          <p:cNvPr id="8" name="Arrow: Pentagon 7">
            <a:extLst>
              <a:ext uri="{FF2B5EF4-FFF2-40B4-BE49-F238E27FC236}">
                <a16:creationId xmlns:a16="http://schemas.microsoft.com/office/drawing/2014/main" id="{09D004DA-5EDC-4C46-B754-9B29530C2BFB}"/>
              </a:ext>
            </a:extLst>
          </p:cNvPr>
          <p:cNvSpPr/>
          <p:nvPr/>
        </p:nvSpPr>
        <p:spPr>
          <a:xfrm>
            <a:off x="6135362" y="1127981"/>
            <a:ext cx="2163906" cy="2362709"/>
          </a:xfrm>
          <a:prstGeom prst="homePlate">
            <a:avLst/>
          </a:prstGeom>
          <a:solidFill>
            <a:srgbClr val="E13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200" b="1" dirty="0">
                <a:latin typeface="Sofia Pro Regular" panose="020B0604020202020204" charset="0"/>
              </a:rPr>
              <a:t>“We have acted to make our organisation accessible to those who otherwise find it hard to take part”</a:t>
            </a:r>
            <a:endParaRPr lang="en-US" altLang="en-US" sz="1200" b="1" dirty="0">
              <a:latin typeface="Sofia Pro Regular" panose="020B0604020202020204" charset="0"/>
            </a:endParaRPr>
          </a:p>
        </p:txBody>
      </p:sp>
      <p:grpSp>
        <p:nvGrpSpPr>
          <p:cNvPr id="2" name="Group 1">
            <a:extLst>
              <a:ext uri="{FF2B5EF4-FFF2-40B4-BE49-F238E27FC236}">
                <a16:creationId xmlns:a16="http://schemas.microsoft.com/office/drawing/2014/main" id="{541E6DF0-3E04-47D0-9FC4-25330D0575FE}"/>
              </a:ext>
            </a:extLst>
          </p:cNvPr>
          <p:cNvGrpSpPr/>
          <p:nvPr/>
        </p:nvGrpSpPr>
        <p:grpSpPr>
          <a:xfrm>
            <a:off x="1167249" y="3509558"/>
            <a:ext cx="6809501" cy="895118"/>
            <a:chOff x="1777664" y="4715256"/>
            <a:chExt cx="9079335" cy="1193491"/>
          </a:xfrm>
        </p:grpSpPr>
        <p:sp>
          <p:nvSpPr>
            <p:cNvPr id="9" name="Arrow: Left-Right 8">
              <a:extLst>
                <a:ext uri="{FF2B5EF4-FFF2-40B4-BE49-F238E27FC236}">
                  <a16:creationId xmlns:a16="http://schemas.microsoft.com/office/drawing/2014/main" id="{344E049C-5D00-453E-9769-CF4D7BBC89DE}"/>
                </a:ext>
              </a:extLst>
            </p:cNvPr>
            <p:cNvSpPr/>
            <p:nvPr/>
          </p:nvSpPr>
          <p:spPr>
            <a:xfrm>
              <a:off x="2191456" y="4981768"/>
              <a:ext cx="7809087" cy="702139"/>
            </a:xfrm>
            <a:prstGeom prst="leftRightArrow">
              <a:avLst/>
            </a:prstGeom>
            <a:solidFill>
              <a:srgbClr val="363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Sofia Pro Regular" panose="020B0604020202020204" charset="0"/>
                </a:rPr>
                <a:t>Proactive Continuum</a:t>
              </a:r>
            </a:p>
          </p:txBody>
        </p:sp>
        <p:sp>
          <p:nvSpPr>
            <p:cNvPr id="10" name="Title 1">
              <a:extLst>
                <a:ext uri="{FF2B5EF4-FFF2-40B4-BE49-F238E27FC236}">
                  <a16:creationId xmlns:a16="http://schemas.microsoft.com/office/drawing/2014/main" id="{9800C32B-D31E-4F13-AA7E-A84A06191402}"/>
                </a:ext>
              </a:extLst>
            </p:cNvPr>
            <p:cNvSpPr txBox="1">
              <a:spLocks/>
            </p:cNvSpPr>
            <p:nvPr/>
          </p:nvSpPr>
          <p:spPr>
            <a:xfrm>
              <a:off x="1777664" y="4765747"/>
              <a:ext cx="827584" cy="11430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3200" b="1" kern="1200">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GB" sz="2100" dirty="0"/>
                <a:t>1</a:t>
              </a:r>
            </a:p>
          </p:txBody>
        </p:sp>
        <p:sp>
          <p:nvSpPr>
            <p:cNvPr id="11" name="Title 1">
              <a:extLst>
                <a:ext uri="{FF2B5EF4-FFF2-40B4-BE49-F238E27FC236}">
                  <a16:creationId xmlns:a16="http://schemas.microsoft.com/office/drawing/2014/main" id="{AA686F0D-0AA7-4FA0-9467-3953E32FB220}"/>
                </a:ext>
              </a:extLst>
            </p:cNvPr>
            <p:cNvSpPr txBox="1">
              <a:spLocks/>
            </p:cNvSpPr>
            <p:nvPr/>
          </p:nvSpPr>
          <p:spPr>
            <a:xfrm>
              <a:off x="10029415" y="4715256"/>
              <a:ext cx="827584" cy="11430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3200" b="1" kern="1200">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GB" sz="2100" dirty="0"/>
                <a:t>10</a:t>
              </a:r>
            </a:p>
          </p:txBody>
        </p:sp>
      </p:grpSp>
    </p:spTree>
    <p:extLst>
      <p:ext uri="{BB962C8B-B14F-4D97-AF65-F5344CB8AC3E}">
        <p14:creationId xmlns:p14="http://schemas.microsoft.com/office/powerpoint/2010/main" val="2881013546"/>
      </p:ext>
    </p:extLst>
  </p:cSld>
  <p:clrMapOvr>
    <a:masterClrMapping/>
  </p:clrMapOvr>
  <mc:AlternateContent xmlns:mc="http://schemas.openxmlformats.org/markup-compatibility/2006" xmlns:p14="http://schemas.microsoft.com/office/powerpoint/2010/main">
    <mc:Choice Requires="p14">
      <p:transition spd="slow" p14:dur="2000" advTm="73016"/>
    </mc:Choice>
    <mc:Fallback xmlns="">
      <p:transition spd="slow" advTm="73016"/>
    </mc:Fallback>
  </mc:AlternateContent>
</p:sld>
</file>

<file path=ppt/theme/theme1.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36425a-1ebe-43c9-8306-b0cc04ce306f">
      <Terms xmlns="http://schemas.microsoft.com/office/infopath/2007/PartnerControls"/>
    </lcf76f155ced4ddcb4097134ff3c332f>
    <TaxCatchAll xmlns="175214cf-9044-404d-b68e-55e5f0b886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43FC9E-4EEF-41B7-B5F6-51A1FB7D88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6425a-1ebe-43c9-8306-b0cc04ce306f"/>
    <ds:schemaRef ds:uri="175214cf-9044-404d-b68e-55e5f0b886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977E1A-6C72-49E3-9467-3690A41148ED}">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175214cf-9044-404d-b68e-55e5f0b886e2"/>
    <ds:schemaRef ds:uri="6b36425a-1ebe-43c9-8306-b0cc04ce306f"/>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2BB0F41-70C7-4743-958F-91870B71FB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18849</TotalTime>
  <Words>4543</Words>
  <Application>Microsoft Office PowerPoint</Application>
  <PresentationFormat>On-screen Show (16:9)</PresentationFormat>
  <Paragraphs>350</Paragraphs>
  <Slides>30</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Poppins SemiBold</vt:lpstr>
      <vt:lpstr>Poppins</vt:lpstr>
      <vt:lpstr>Poppins Light</vt:lpstr>
      <vt:lpstr>Sofia Pro Regular</vt:lpstr>
      <vt:lpstr>Wingdings</vt:lpstr>
      <vt:lpstr>Symbol</vt:lpstr>
      <vt:lpstr>Calibri</vt:lpstr>
      <vt:lpstr>Work Sans</vt:lpstr>
      <vt:lpstr>Sofia Pro Light</vt:lpstr>
      <vt:lpstr>Sofia Pro Semi Bold</vt:lpstr>
      <vt:lpstr>Arial</vt:lpstr>
      <vt:lpstr>Poppins Medium</vt:lpstr>
      <vt:lpstr>Custom Design</vt:lpstr>
      <vt:lpstr>PowerPoint Presentation</vt:lpstr>
      <vt:lpstr>PowerPoint Presentation</vt:lpstr>
      <vt:lpstr>A little about me…</vt:lpstr>
      <vt:lpstr>Learning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name is Joe</vt:lpstr>
      <vt:lpstr>PowerPoint Presentation</vt:lpstr>
      <vt:lpstr>PowerPoint Presentation</vt:lpstr>
      <vt:lpstr>My name is Tonya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Feedback</vt:lpstr>
      <vt:lpstr>Recap:</vt:lpstr>
      <vt:lpstr>Buddle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Ochuko Adekoya</dc:creator>
  <cp:lastModifiedBy>Abhishek Sudhakar</cp:lastModifiedBy>
  <cp:revision>164</cp:revision>
  <dcterms:created xsi:type="dcterms:W3CDTF">2019-11-12T10:59:49Z</dcterms:created>
  <dcterms:modified xsi:type="dcterms:W3CDTF">2025-02-05T11:51:23Z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0x0101007B94E57DE5F98047A43945233DAD41D2</vt:lpwstr>
  </property>
</Properties>
</file>